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21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63" r:id="rId5"/>
    <p:sldId id="259" r:id="rId6"/>
    <p:sldId id="261" r:id="rId7"/>
    <p:sldId id="260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ya Prakash" initials="R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commentAuthors" Target="commentAuthors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 panose="020F0502020204030204"/>
              </a:rPr>
              <a:t>What is the current state of the problem and how do we reach the Future state filling the gap in between.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0A833-97EB-4C62-A5AB-69C6AD67F9DD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E0CF-42A5-473B-BED1-E4D8984F0F6E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BE0CF-42A5-473B-BED1-E4D8984F0F6E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812281"/>
            <a:ext cx="12192000" cy="45719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96598"/>
            <a:ext cx="11233150" cy="86956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1" baseline="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479425" y="1412874"/>
            <a:ext cx="11233149" cy="4937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F0F0F"/>
                </a:solidFill>
              </a:defRPr>
            </a:lvl1pPr>
            <a:lvl2pPr>
              <a:defRPr sz="1800">
                <a:solidFill>
                  <a:srgbClr val="0F0F0F"/>
                </a:solidFill>
              </a:defRPr>
            </a:lvl2pPr>
            <a:lvl3pPr>
              <a:defRPr sz="1800">
                <a:solidFill>
                  <a:srgbClr val="0F0F0F"/>
                </a:solidFill>
              </a:defRPr>
            </a:lvl3pPr>
            <a:lvl4pPr>
              <a:defRPr sz="1800">
                <a:solidFill>
                  <a:srgbClr val="0F0F0F"/>
                </a:solidFill>
              </a:defRPr>
            </a:lvl4pPr>
            <a:lvl5pPr>
              <a:defRPr sz="1800">
                <a:solidFill>
                  <a:srgbClr val="0F0F0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pic>
        <p:nvPicPr>
          <p:cNvPr id="32" name="Graphic 3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6" y="6543923"/>
            <a:ext cx="1964504" cy="230731"/>
          </a:xfrm>
          <a:prstGeom prst="rect">
            <a:avLst/>
          </a:prstGeom>
        </p:spPr>
      </p:pic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3DD8A316-1690-4C62-9DF0-0D0BBB2020CF}" type="slidenum">
              <a:rPr lang="en-US" sz="900" smtClean="0"/>
            </a:fld>
            <a:r>
              <a:rPr lang="en-US"/>
              <a:t> </a:t>
            </a:r>
            <a:endParaRPr lang="en-US"/>
          </a:p>
        </p:txBody>
      </p:sp>
      <p:sp>
        <p:nvSpPr>
          <p:cNvPr id="3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  <a:prstGeom prst="rect">
            <a:avLst/>
          </a:prstGeom>
        </p:spPr>
        <p:txBody>
          <a:bodyPr/>
          <a:lstStyle>
            <a:lvl1pPr algn="r">
              <a:defRPr sz="900" b="0">
                <a:solidFill>
                  <a:schemeClr val="accent3">
                    <a:lumMod val="7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r>
              <a:rPr lang="en-US"/>
              <a:t>Proprietary and Confidential</a:t>
            </a:r>
            <a:endParaRPr lang="en-US"/>
          </a:p>
        </p:txBody>
      </p:sp>
      <p:pic>
        <p:nvPicPr>
          <p:cNvPr id="9" name="Picture 10" descr="Logo, company name&#10;&#10;Description automatically generated"/>
          <p:cNvPicPr>
            <a:picLocks noChangeAspect="1"/>
          </p:cNvPicPr>
          <p:nvPr userDrawn="1"/>
        </p:nvPicPr>
        <p:blipFill>
          <a:blip r:embed="rId6">
            <a:alphaModFix amt="8000"/>
          </a:blip>
          <a:stretch>
            <a:fillRect/>
          </a:stretch>
        </p:blipFill>
        <p:spPr>
          <a:xfrm>
            <a:off x="3627437" y="1332000"/>
            <a:ext cx="4937126" cy="4937126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4.png"/><Relationship Id="rId6" Type="http://schemas.openxmlformats.org/officeDocument/2006/relationships/image" Target="../media/image5.svg"/><Relationship Id="rId5" Type="http://schemas.openxmlformats.org/officeDocument/2006/relationships/image" Target="../media/image13.png"/><Relationship Id="rId4" Type="http://schemas.openxmlformats.org/officeDocument/2006/relationships/image" Target="../media/image4.svg"/><Relationship Id="rId3" Type="http://schemas.openxmlformats.org/officeDocument/2006/relationships/image" Target="../media/image12.png"/><Relationship Id="rId2" Type="http://schemas.openxmlformats.org/officeDocument/2006/relationships/image" Target="../media/image3.sv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9.svg"/><Relationship Id="rId7" Type="http://schemas.openxmlformats.org/officeDocument/2006/relationships/image" Target="../media/image18.png"/><Relationship Id="rId6" Type="http://schemas.openxmlformats.org/officeDocument/2006/relationships/image" Target="../media/image8.svg"/><Relationship Id="rId5" Type="http://schemas.openxmlformats.org/officeDocument/2006/relationships/image" Target="../media/image17.png"/><Relationship Id="rId4" Type="http://schemas.openxmlformats.org/officeDocument/2006/relationships/image" Target="../media/image7.svg"/><Relationship Id="rId3" Type="http://schemas.openxmlformats.org/officeDocument/2006/relationships/image" Target="../media/image16.png"/><Relationship Id="rId27" Type="http://schemas.openxmlformats.org/officeDocument/2006/relationships/slideLayout" Target="../slideLayouts/slideLayout12.xml"/><Relationship Id="rId26" Type="http://schemas.openxmlformats.org/officeDocument/2006/relationships/image" Target="../media/image18.svg"/><Relationship Id="rId25" Type="http://schemas.openxmlformats.org/officeDocument/2006/relationships/image" Target="../media/image27.png"/><Relationship Id="rId24" Type="http://schemas.openxmlformats.org/officeDocument/2006/relationships/image" Target="../media/image17.svg"/><Relationship Id="rId23" Type="http://schemas.openxmlformats.org/officeDocument/2006/relationships/image" Target="../media/image26.png"/><Relationship Id="rId22" Type="http://schemas.openxmlformats.org/officeDocument/2006/relationships/image" Target="../media/image16.svg"/><Relationship Id="rId21" Type="http://schemas.openxmlformats.org/officeDocument/2006/relationships/image" Target="../media/image25.png"/><Relationship Id="rId20" Type="http://schemas.openxmlformats.org/officeDocument/2006/relationships/image" Target="../media/image15.svg"/><Relationship Id="rId2" Type="http://schemas.openxmlformats.org/officeDocument/2006/relationships/image" Target="../media/image6.svg"/><Relationship Id="rId19" Type="http://schemas.openxmlformats.org/officeDocument/2006/relationships/image" Target="../media/image24.png"/><Relationship Id="rId18" Type="http://schemas.openxmlformats.org/officeDocument/2006/relationships/image" Target="../media/image14.svg"/><Relationship Id="rId17" Type="http://schemas.openxmlformats.org/officeDocument/2006/relationships/image" Target="../media/image23.png"/><Relationship Id="rId16" Type="http://schemas.openxmlformats.org/officeDocument/2006/relationships/image" Target="../media/image13.svg"/><Relationship Id="rId15" Type="http://schemas.openxmlformats.org/officeDocument/2006/relationships/image" Target="../media/image22.png"/><Relationship Id="rId14" Type="http://schemas.openxmlformats.org/officeDocument/2006/relationships/image" Target="../media/image12.svg"/><Relationship Id="rId13" Type="http://schemas.openxmlformats.org/officeDocument/2006/relationships/image" Target="../media/image21.png"/><Relationship Id="rId12" Type="http://schemas.openxmlformats.org/officeDocument/2006/relationships/image" Target="../media/image11.svg"/><Relationship Id="rId11" Type="http://schemas.openxmlformats.org/officeDocument/2006/relationships/image" Target="../media/image20.png"/><Relationship Id="rId10" Type="http://schemas.openxmlformats.org/officeDocument/2006/relationships/image" Target="../media/image10.sv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0.svg"/><Relationship Id="rId3" Type="http://schemas.openxmlformats.org/officeDocument/2006/relationships/image" Target="../media/image29.png"/><Relationship Id="rId2" Type="http://schemas.openxmlformats.org/officeDocument/2006/relationships/image" Target="../media/image19.svg"/><Relationship Id="rId1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1.sv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DD8A316-1690-4C62-9DF0-0D0BBB2020CF}" type="slidenum">
              <a:rPr lang="en-US" smtClean="0">
                <a:solidFill>
                  <a:srgbClr val="000000"/>
                </a:solidFill>
              </a:rPr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59130" y="6556148"/>
            <a:ext cx="1841818" cy="2547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</a:rPr>
              <a:t>Proprietary and Confidential</a:t>
            </a: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38862" y="578714"/>
            <a:ext cx="11753138" cy="5977434"/>
            <a:chOff x="438862" y="18930"/>
            <a:chExt cx="11762086" cy="6820139"/>
          </a:xfrm>
        </p:grpSpPr>
        <p:grpSp>
          <p:nvGrpSpPr>
            <p:cNvPr id="10" name="Group 9"/>
            <p:cNvGrpSpPr/>
            <p:nvPr/>
          </p:nvGrpSpPr>
          <p:grpSpPr>
            <a:xfrm>
              <a:off x="438862" y="18930"/>
              <a:ext cx="11762086" cy="6820139"/>
              <a:chOff x="438862" y="18930"/>
              <a:chExt cx="11762086" cy="6820139"/>
            </a:xfrm>
          </p:grpSpPr>
          <p:pic>
            <p:nvPicPr>
              <p:cNvPr id="8" name="Picture 8"/>
              <p:cNvPicPr>
                <a:picLocks noChangeAspect="1"/>
              </p:cNvPicPr>
              <p:nvPr/>
            </p:nvPicPr>
            <p:blipFill rotWithShape="1">
              <a:blip r:embed="rId1"/>
              <a:srcRect l="18233" t="-60" r="-238" b="-103"/>
              <a:stretch>
                <a:fillRect/>
              </a:stretch>
            </p:blipFill>
            <p:spPr>
              <a:xfrm>
                <a:off x="2341289" y="18930"/>
                <a:ext cx="9859659" cy="6820139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438862" y="4840537"/>
                <a:ext cx="7326281" cy="1283568"/>
              </a:xfrm>
              <a:prstGeom prst="rect">
                <a:avLst/>
              </a:prstGeom>
              <a:ln>
                <a:solidFill>
                  <a:srgbClr val="4472C4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spAutoFit/>
              </a:bodyPr>
              <a:lstStyle/>
              <a:p>
                <a:r>
                  <a:rPr lang="en-US" sz="2000" b="1" cap="all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CURRENT STATE</a:t>
                </a:r>
                <a:endParaRPr lang="en-US" sz="2000" b="1" cap="all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US" sz="160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Carlsberg is facing the </a:t>
                </a:r>
                <a:r>
                  <a:rPr lang="en-US" sz="1600" b="1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problem to optimize the pricing </a:t>
                </a:r>
                <a:r>
                  <a:rPr lang="en-US" sz="160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for their wide variety of alcoholic and non-alcoholic beverages which in turn</a:t>
                </a:r>
                <a:r>
                  <a:rPr lang="en-US" sz="1600" b="1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affects portfolio’s overall volume, demand and profit margin</a:t>
                </a:r>
                <a:r>
                  <a:rPr lang="en-US" sz="160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  <a:endParaRPr lang="en-US" sz="160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38862" y="883058"/>
                <a:ext cx="7326281" cy="1243754"/>
              </a:xfrm>
              <a:prstGeom prst="rect">
                <a:avLst/>
              </a:prstGeom>
              <a:ln>
                <a:solidFill>
                  <a:srgbClr val="4472C4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spAutoFit/>
              </a:bodyPr>
              <a:lstStyle/>
              <a:p>
                <a:r>
                  <a:rPr lang="en-US" sz="2000" b="1" cap="all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FUTURE STATE</a:t>
                </a:r>
                <a:endParaRPr lang="en-US" sz="2000" b="1" cap="all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US" sz="160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With an optimum pricing strategy Carlsberg can have an </a:t>
                </a:r>
                <a:r>
                  <a:rPr lang="en-US" sz="1600" b="1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interactive price simulator</a:t>
                </a:r>
                <a:r>
                  <a:rPr lang="en-US" sz="160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to identify optimum price point for each SKU which also </a:t>
                </a:r>
                <a:r>
                  <a:rPr lang="en-US" sz="1600" b="1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quantifies the relationship between price and demand </a:t>
                </a:r>
                <a:r>
                  <a:rPr lang="en-US" sz="160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of the beverage.</a:t>
                </a:r>
                <a:endParaRPr lang="en-US" sz="160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38862" y="2705413"/>
                <a:ext cx="7326281" cy="1512675"/>
              </a:xfrm>
              <a:prstGeom prst="rect">
                <a:avLst/>
              </a:prstGeom>
              <a:ln>
                <a:solidFill>
                  <a:srgbClr val="4472C4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spAutoFit/>
              </a:bodyPr>
              <a:lstStyle/>
              <a:p>
                <a:r>
                  <a:rPr lang="en-US" sz="2000" b="1" cap="all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GAP</a:t>
                </a:r>
                <a:endParaRPr lang="en-US" sz="2000" b="1" cap="all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US" sz="160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Carlsberg's markets being spread across the world their pricing needs to be done accordingly with respect to location, preference, demand and competitors pricing which further has greater </a:t>
                </a:r>
                <a:r>
                  <a:rPr lang="en-US" sz="1600" b="1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impact on market share and international image</a:t>
                </a:r>
                <a:r>
                  <a:rPr lang="en-US" sz="160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 Hence needs </a:t>
                </a:r>
                <a:r>
                  <a:rPr lang="en-US" sz="1600" b="1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pricing strategy model</a:t>
                </a:r>
                <a:r>
                  <a:rPr lang="en-US" sz="160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  <a:endParaRPr lang="en-US" sz="160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cxnSp>
          <p:nvCxnSpPr>
            <p:cNvPr id="3" name="Connector: Elbow 2"/>
            <p:cNvCxnSpPr>
              <a:stCxn id="2" idx="3"/>
            </p:cNvCxnSpPr>
            <p:nvPr/>
          </p:nvCxnSpPr>
          <p:spPr>
            <a:xfrm>
              <a:off x="7765143" y="5482320"/>
              <a:ext cx="774173" cy="866779"/>
            </a:xfrm>
            <a:prstGeom prst="bentConnector2">
              <a:avLst/>
            </a:prstGeom>
            <a:ln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3"/>
            </p:cNvCxnSpPr>
            <p:nvPr/>
          </p:nvCxnSpPr>
          <p:spPr>
            <a:xfrm>
              <a:off x="7765143" y="3461751"/>
              <a:ext cx="2509014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/>
            <p:cNvCxnSpPr>
              <a:endCxn id="6" idx="3"/>
            </p:cNvCxnSpPr>
            <p:nvPr/>
          </p:nvCxnSpPr>
          <p:spPr>
            <a:xfrm rot="10800000" flipV="1">
              <a:off x="7765143" y="560702"/>
              <a:ext cx="3679604" cy="94423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346883" y="378645"/>
            <a:ext cx="11498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>
                <a:solidFill>
                  <a:srgbClr val="00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CARLSBERG NEEDS PRICING STRATEGY MODEL TO OPTIMIZE PRICING.</a:t>
            </a:r>
            <a:endParaRPr lang="en-IN" sz="2400" b="1">
              <a:solidFill>
                <a:srgbClr val="000000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Xxx </a:t>
            </a:r>
            <a:r>
              <a:rPr lang="en-US" dirty="0" err="1"/>
              <a:t>xxx</a:t>
            </a:r>
            <a:r>
              <a:rPr lang="en-US" dirty="0"/>
              <a:t> </a:t>
            </a:r>
            <a:r>
              <a:rPr lang="en-US" dirty="0" err="1"/>
              <a:t>xxx</a:t>
            </a:r>
            <a:r>
              <a:rPr lang="en-US" dirty="0"/>
              <a:t> </a:t>
            </a:r>
            <a:r>
              <a:rPr lang="en-US" dirty="0" err="1"/>
              <a:t>xxxxxx</a:t>
            </a:r>
            <a:r>
              <a:rPr lang="en-US" dirty="0"/>
              <a:t> 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Xx </a:t>
            </a:r>
            <a:r>
              <a:rPr lang="en-US" dirty="0" err="1"/>
              <a:t>xx</a:t>
            </a:r>
            <a:r>
              <a:rPr lang="en-US" dirty="0"/>
              <a:t> </a:t>
            </a:r>
            <a:r>
              <a:rPr lang="en-US" dirty="0" err="1"/>
              <a:t>xxxxxx</a:t>
            </a:r>
            <a:r>
              <a:rPr lang="en-US" dirty="0"/>
              <a:t> </a:t>
            </a:r>
            <a:r>
              <a:rPr lang="en-US" dirty="0" err="1"/>
              <a:t>xxxx</a:t>
            </a:r>
            <a:r>
              <a:rPr lang="en-US" dirty="0"/>
              <a:t> </a:t>
            </a:r>
            <a:r>
              <a:rPr lang="en-US" dirty="0" err="1"/>
              <a:t>xxxxxx</a:t>
            </a:r>
            <a:r>
              <a:rPr lang="en-US" dirty="0"/>
              <a:t> </a:t>
            </a:r>
            <a:r>
              <a:rPr lang="en-US" dirty="0" err="1"/>
              <a:t>xxxx</a:t>
            </a:r>
            <a:r>
              <a:rPr lang="en-US" dirty="0"/>
              <a:t> x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351485" y="2096578"/>
            <a:ext cx="3304415" cy="563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Xx x </a:t>
            </a:r>
            <a:r>
              <a:rPr lang="en-US" sz="2000" dirty="0" err="1"/>
              <a:t>xxxxx</a:t>
            </a:r>
            <a:r>
              <a:rPr lang="en-US" sz="2000" dirty="0"/>
              <a:t> 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1400" dirty="0"/>
              <a:t>X </a:t>
            </a:r>
            <a:r>
              <a:rPr lang="en-US" sz="1400" dirty="0" err="1"/>
              <a:t>x</a:t>
            </a:r>
            <a:r>
              <a:rPr lang="en-US" sz="1400" dirty="0"/>
              <a:t> </a:t>
            </a:r>
            <a:r>
              <a:rPr lang="en-US" sz="1400" dirty="0" err="1"/>
              <a:t>xxxx</a:t>
            </a:r>
            <a:r>
              <a:rPr lang="en-US" sz="1400" dirty="0"/>
              <a:t> x </a:t>
            </a:r>
            <a:r>
              <a:rPr lang="en-US" sz="1400" dirty="0" err="1"/>
              <a:t>xxxxxx</a:t>
            </a:r>
            <a:r>
              <a:rPr lang="en-US" sz="1400" dirty="0"/>
              <a:t> xxx </a:t>
            </a:r>
            <a:r>
              <a:rPr lang="en-US" sz="1400" dirty="0" err="1"/>
              <a:t>xxxxxxx</a:t>
            </a:r>
            <a:r>
              <a:rPr lang="en-US" sz="1400" dirty="0"/>
              <a:t> xxx </a:t>
            </a:r>
            <a:r>
              <a:rPr lang="en-US" sz="1400" dirty="0" err="1"/>
              <a:t>xxxx</a:t>
            </a:r>
            <a:r>
              <a:rPr lang="en-US" sz="1400" dirty="0"/>
              <a:t> x </a:t>
            </a:r>
            <a:r>
              <a:rPr lang="en-US" sz="1400" dirty="0" err="1"/>
              <a:t>x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2540001" y="2096579"/>
            <a:ext cx="330441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 err="1"/>
              <a:t>Xxxxxx</a:t>
            </a:r>
            <a:r>
              <a:rPr lang="en-US" sz="2000" dirty="0"/>
              <a:t> </a:t>
            </a:r>
            <a:r>
              <a:rPr lang="en-US" sz="2000" dirty="0" err="1"/>
              <a:t>xxxxx</a:t>
            </a:r>
            <a:r>
              <a:rPr lang="en-US" sz="2000" dirty="0"/>
              <a:t> xxx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1400" dirty="0" err="1"/>
              <a:t>xxxxxx</a:t>
            </a:r>
            <a:r>
              <a:rPr lang="en-US" sz="1400" dirty="0"/>
              <a:t> x </a:t>
            </a:r>
            <a:r>
              <a:rPr lang="en-US" sz="1400" dirty="0" err="1"/>
              <a:t>xxxxxxxxxxxxxxx</a:t>
            </a:r>
            <a:r>
              <a:rPr lang="en-US" sz="1400" dirty="0"/>
              <a:t> x </a:t>
            </a:r>
            <a:r>
              <a:rPr lang="en-US" sz="1400" dirty="0" err="1"/>
              <a:t>xxxxxx</a:t>
            </a:r>
            <a:r>
              <a:rPr lang="en-US" sz="1400" dirty="0"/>
              <a:t> x xxx x xxx xx xxx x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7351485" y="3424151"/>
            <a:ext cx="330441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Xx </a:t>
            </a:r>
            <a:r>
              <a:rPr lang="en-US" sz="2000" dirty="0" err="1"/>
              <a:t>xxxxx</a:t>
            </a:r>
            <a:r>
              <a:rPr lang="en-US" sz="2000" dirty="0"/>
              <a:t> x </a:t>
            </a:r>
            <a:r>
              <a:rPr lang="en-US" sz="2000" dirty="0" err="1"/>
              <a:t>xxxxx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1400" dirty="0" err="1"/>
              <a:t>Xxxxx</a:t>
            </a:r>
            <a:r>
              <a:rPr lang="en-US" sz="1400" dirty="0"/>
              <a:t> xxx </a:t>
            </a:r>
            <a:r>
              <a:rPr lang="en-US" sz="1400" dirty="0" err="1"/>
              <a:t>xxxx</a:t>
            </a:r>
            <a:r>
              <a:rPr lang="en-US" sz="1400" dirty="0"/>
              <a:t> </a:t>
            </a:r>
            <a:r>
              <a:rPr lang="en-US" sz="1400" dirty="0" err="1"/>
              <a:t>xxxxx</a:t>
            </a:r>
            <a:r>
              <a:rPr lang="en-US" sz="1400" dirty="0"/>
              <a:t> xx </a:t>
            </a:r>
            <a:r>
              <a:rPr lang="en-US" sz="1400" dirty="0" err="1"/>
              <a:t>xxxx</a:t>
            </a:r>
            <a:r>
              <a:rPr lang="en-US" sz="1400" dirty="0"/>
              <a:t> </a:t>
            </a:r>
            <a:r>
              <a:rPr lang="en-US" sz="1400" dirty="0" err="1"/>
              <a:t>xxxx</a:t>
            </a:r>
            <a:r>
              <a:rPr lang="en-US" sz="1400" dirty="0"/>
              <a:t> </a:t>
            </a:r>
            <a:r>
              <a:rPr lang="en-US" sz="1400" dirty="0" err="1"/>
              <a:t>xxxxxx</a:t>
            </a:r>
            <a:r>
              <a:rPr lang="en-US" sz="1400" dirty="0"/>
              <a:t> </a:t>
            </a:r>
            <a:r>
              <a:rPr lang="en-US" sz="1400" dirty="0" err="1"/>
              <a:t>xxxxxx</a:t>
            </a:r>
            <a:endParaRPr lang="en-US" sz="1400" dirty="0"/>
          </a:p>
        </p:txBody>
      </p:sp>
      <p:sp>
        <p:nvSpPr>
          <p:cNvPr id="32" name="Rectangle 31"/>
          <p:cNvSpPr/>
          <p:nvPr/>
        </p:nvSpPr>
        <p:spPr>
          <a:xfrm>
            <a:off x="7351485" y="4708684"/>
            <a:ext cx="3304415" cy="563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Xx xxx </a:t>
            </a:r>
            <a:r>
              <a:rPr lang="en-US" sz="2000" dirty="0" err="1"/>
              <a:t>xxxxxxxx</a:t>
            </a:r>
            <a:r>
              <a:rPr lang="en-US" sz="2000" dirty="0"/>
              <a:t> 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1400" dirty="0"/>
              <a:t>Xx </a:t>
            </a:r>
            <a:r>
              <a:rPr lang="en-US" sz="1400" dirty="0" err="1"/>
              <a:t>xx</a:t>
            </a:r>
            <a:r>
              <a:rPr lang="en-US" sz="1400" dirty="0"/>
              <a:t> </a:t>
            </a:r>
            <a:r>
              <a:rPr lang="en-US" sz="1400" dirty="0" err="1"/>
              <a:t>xxxx</a:t>
            </a:r>
            <a:r>
              <a:rPr lang="en-US" sz="1400" dirty="0"/>
              <a:t> </a:t>
            </a:r>
            <a:r>
              <a:rPr lang="en-US" sz="1400" dirty="0" err="1"/>
              <a:t>xxxxxxxxx</a:t>
            </a:r>
            <a:r>
              <a:rPr lang="en-US" sz="1400" dirty="0"/>
              <a:t> </a:t>
            </a:r>
            <a:r>
              <a:rPr lang="en-US" sz="1400" dirty="0" err="1"/>
              <a:t>xxxxx</a:t>
            </a:r>
            <a:r>
              <a:rPr lang="en-US" sz="1400" dirty="0"/>
              <a:t> </a:t>
            </a:r>
            <a:r>
              <a:rPr lang="en-US" sz="1400" dirty="0" err="1"/>
              <a:t>xxxxxxxxxx</a:t>
            </a:r>
            <a:r>
              <a:rPr lang="en-US" sz="1400" dirty="0"/>
              <a:t> x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2540001" y="4708684"/>
            <a:ext cx="330441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 err="1"/>
              <a:t>Xxxxxx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1400" dirty="0"/>
              <a:t>Xx </a:t>
            </a:r>
            <a:r>
              <a:rPr lang="en-US" sz="1400" dirty="0" err="1"/>
              <a:t>xx</a:t>
            </a:r>
            <a:r>
              <a:rPr lang="en-US" sz="1400" dirty="0"/>
              <a:t> xxx </a:t>
            </a:r>
            <a:r>
              <a:rPr lang="en-US" sz="1400" dirty="0" err="1"/>
              <a:t>xxxxxxxx</a:t>
            </a:r>
            <a:r>
              <a:rPr lang="en-US" sz="1400" dirty="0"/>
              <a:t> xxx </a:t>
            </a:r>
            <a:r>
              <a:rPr lang="en-US" sz="1400" dirty="0" err="1"/>
              <a:t>xxx</a:t>
            </a:r>
            <a:r>
              <a:rPr lang="en-US" sz="1400" dirty="0"/>
              <a:t> xx xxx </a:t>
            </a:r>
            <a:r>
              <a:rPr lang="en-US" sz="1400" dirty="0" err="1"/>
              <a:t>xxxx</a:t>
            </a:r>
            <a:r>
              <a:rPr lang="en-US" sz="1400" dirty="0"/>
              <a:t> xx </a:t>
            </a:r>
            <a:r>
              <a:rPr lang="en-US" sz="1400" dirty="0" err="1"/>
              <a:t>xxxxx</a:t>
            </a:r>
            <a:r>
              <a:rPr lang="en-US" sz="1400" dirty="0"/>
              <a:t> x </a:t>
            </a:r>
            <a:endParaRPr lang="en-US" sz="1400" dirty="0"/>
          </a:p>
        </p:txBody>
      </p:sp>
      <p:sp>
        <p:nvSpPr>
          <p:cNvPr id="34" name="Rectangle 33"/>
          <p:cNvSpPr/>
          <p:nvPr/>
        </p:nvSpPr>
        <p:spPr>
          <a:xfrm>
            <a:off x="2540001" y="3424151"/>
            <a:ext cx="330441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 err="1"/>
              <a:t>Xxxxxxxx</a:t>
            </a:r>
            <a:r>
              <a:rPr lang="en-US" sz="2000" dirty="0"/>
              <a:t> xx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1400" dirty="0" err="1"/>
              <a:t>Xxxxx</a:t>
            </a:r>
            <a:r>
              <a:rPr lang="en-US" sz="1400" dirty="0"/>
              <a:t> </a:t>
            </a:r>
            <a:r>
              <a:rPr lang="en-US" sz="1400" dirty="0" err="1"/>
              <a:t>xxxx</a:t>
            </a:r>
            <a:r>
              <a:rPr lang="en-US" sz="1400" dirty="0"/>
              <a:t> </a:t>
            </a:r>
            <a:r>
              <a:rPr lang="en-US" sz="1400" dirty="0" err="1"/>
              <a:t>xxxx</a:t>
            </a:r>
            <a:r>
              <a:rPr lang="en-US" sz="1400" dirty="0"/>
              <a:t> xx </a:t>
            </a:r>
            <a:r>
              <a:rPr lang="en-US" sz="1400" dirty="0" err="1"/>
              <a:t>Xx</a:t>
            </a:r>
            <a:r>
              <a:rPr lang="en-US" sz="1400" dirty="0"/>
              <a:t> x </a:t>
            </a:r>
            <a:r>
              <a:rPr lang="en-US" sz="1400" dirty="0" err="1"/>
              <a:t>xxxxx</a:t>
            </a:r>
            <a:r>
              <a:rPr lang="en-US" sz="1400" dirty="0"/>
              <a:t> </a:t>
            </a:r>
            <a:r>
              <a:rPr lang="en-US" sz="1400" dirty="0" err="1"/>
              <a:t>xxxx</a:t>
            </a:r>
            <a:r>
              <a:rPr lang="en-US" sz="1400" dirty="0"/>
              <a:t> </a:t>
            </a:r>
            <a:r>
              <a:rPr lang="en-US" sz="1400" dirty="0" err="1"/>
              <a:t>xxxxxxx</a:t>
            </a:r>
            <a:r>
              <a:rPr lang="en-US" sz="1400" dirty="0"/>
              <a:t> Xx x </a:t>
            </a:r>
            <a:r>
              <a:rPr lang="en-US" sz="1400" dirty="0" err="1"/>
              <a:t>xxxxxxxx</a:t>
            </a:r>
            <a:r>
              <a:rPr lang="en-US" sz="1400" dirty="0"/>
              <a:t> xx</a:t>
            </a:r>
            <a:endParaRPr lang="en-US" sz="14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1427243" y="1987229"/>
            <a:ext cx="1016000" cy="1016000"/>
            <a:chOff x="1427243" y="1987229"/>
            <a:chExt cx="1016000" cy="1016000"/>
          </a:xfrm>
        </p:grpSpPr>
        <p:sp>
          <p:nvSpPr>
            <p:cNvPr id="36" name="Oval 35"/>
            <p:cNvSpPr/>
            <p:nvPr/>
          </p:nvSpPr>
          <p:spPr>
            <a:xfrm>
              <a:off x="1427243" y="1987229"/>
              <a:ext cx="1016000" cy="101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1552657" y="2277804"/>
              <a:ext cx="765171" cy="434851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6262908" y="1987229"/>
            <a:ext cx="1016000" cy="1016000"/>
            <a:chOff x="6262908" y="1987229"/>
            <a:chExt cx="1016000" cy="1016000"/>
          </a:xfrm>
        </p:grpSpPr>
        <p:sp>
          <p:nvSpPr>
            <p:cNvPr id="39" name="Oval 38"/>
            <p:cNvSpPr/>
            <p:nvPr/>
          </p:nvSpPr>
          <p:spPr>
            <a:xfrm>
              <a:off x="6262908" y="1987229"/>
              <a:ext cx="1016000" cy="10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6452379" y="2184613"/>
              <a:ext cx="637059" cy="621232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1427243" y="3314803"/>
            <a:ext cx="1016000" cy="1016000"/>
            <a:chOff x="1427243" y="3314803"/>
            <a:chExt cx="1016000" cy="1016000"/>
          </a:xfrm>
        </p:grpSpPr>
        <p:sp>
          <p:nvSpPr>
            <p:cNvPr id="42" name="Oval 41"/>
            <p:cNvSpPr/>
            <p:nvPr/>
          </p:nvSpPr>
          <p:spPr>
            <a:xfrm>
              <a:off x="1427243" y="3314803"/>
              <a:ext cx="1016000" cy="1016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636620" y="3570519"/>
              <a:ext cx="597245" cy="504568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1427243" y="4599335"/>
            <a:ext cx="1016000" cy="1016000"/>
            <a:chOff x="1427243" y="4599335"/>
            <a:chExt cx="1016000" cy="1016000"/>
          </a:xfrm>
        </p:grpSpPr>
        <p:sp>
          <p:nvSpPr>
            <p:cNvPr id="45" name="Oval 44"/>
            <p:cNvSpPr/>
            <p:nvPr/>
          </p:nvSpPr>
          <p:spPr>
            <a:xfrm>
              <a:off x="1427243" y="4599335"/>
              <a:ext cx="1016000" cy="1016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1599715" y="4771807"/>
              <a:ext cx="671056" cy="671056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6262908" y="3314803"/>
            <a:ext cx="1016000" cy="1016000"/>
            <a:chOff x="6262908" y="3314803"/>
            <a:chExt cx="1016000" cy="1016000"/>
          </a:xfrm>
        </p:grpSpPr>
        <p:sp>
          <p:nvSpPr>
            <p:cNvPr id="48" name="Oval 47"/>
            <p:cNvSpPr/>
            <p:nvPr/>
          </p:nvSpPr>
          <p:spPr>
            <a:xfrm>
              <a:off x="6262908" y="3314803"/>
              <a:ext cx="1016000" cy="10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6389908" y="3623601"/>
              <a:ext cx="762000" cy="398407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6262908" y="4599335"/>
            <a:ext cx="1016000" cy="1016000"/>
            <a:chOff x="6262908" y="4599335"/>
            <a:chExt cx="1016000" cy="1016000"/>
          </a:xfrm>
        </p:grpSpPr>
        <p:sp>
          <p:nvSpPr>
            <p:cNvPr id="51" name="Oval 50"/>
            <p:cNvSpPr/>
            <p:nvPr/>
          </p:nvSpPr>
          <p:spPr>
            <a:xfrm>
              <a:off x="6262908" y="4599335"/>
              <a:ext cx="1016000" cy="1016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6534278" y="4823701"/>
              <a:ext cx="473263" cy="56726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nodeType="withEffect" p14:presetBounceEnd="6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4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5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 p14:presetBounceEnd="6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1" dur="9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2" dur="9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 p14:presetBounceEnd="6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8" dur="9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9" dur="9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 p14:presetBounceEnd="6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9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9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2" dur="9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3" dur="9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0" grpId="0"/>
          <p:bldP spid="31" grpId="0"/>
          <p:bldP spid="32" grpId="0"/>
          <p:bldP spid="33" grpId="0"/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9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9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9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9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9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9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9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9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0" grpId="0"/>
          <p:bldP spid="31" grpId="0"/>
          <p:bldP spid="32" grpId="0"/>
          <p:bldP spid="33" grpId="0"/>
          <p:bldP spid="34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Recap on Problem Context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</a:fld>
            <a:r>
              <a:rPr lang="en-US"/>
              <a:t>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922183" y="1680453"/>
            <a:ext cx="1343081" cy="4352463"/>
            <a:chOff x="922183" y="1680453"/>
            <a:chExt cx="1343081" cy="4352463"/>
          </a:xfrm>
        </p:grpSpPr>
        <p:sp>
          <p:nvSpPr>
            <p:cNvPr id="6" name="Chevron 52"/>
            <p:cNvSpPr/>
            <p:nvPr/>
          </p:nvSpPr>
          <p:spPr>
            <a:xfrm>
              <a:off x="922183" y="1680453"/>
              <a:ext cx="1343080" cy="631380"/>
            </a:xfrm>
            <a:prstGeom prst="chevron">
              <a:avLst>
                <a:gd name="adj" fmla="val 2702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2800">
                <a:solidFill>
                  <a:schemeClr val="bg1"/>
                </a:solidFill>
              </a:endParaRPr>
            </a:p>
          </p:txBody>
        </p:sp>
        <p:sp>
          <p:nvSpPr>
            <p:cNvPr id="7" name="Chevron 53"/>
            <p:cNvSpPr/>
            <p:nvPr/>
          </p:nvSpPr>
          <p:spPr>
            <a:xfrm>
              <a:off x="922183" y="5401536"/>
              <a:ext cx="1343081" cy="631380"/>
            </a:xfrm>
            <a:prstGeom prst="chevron">
              <a:avLst>
                <a:gd name="adj" fmla="val 2702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8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8" name="Chevron 54"/>
            <p:cNvSpPr/>
            <p:nvPr/>
          </p:nvSpPr>
          <p:spPr>
            <a:xfrm>
              <a:off x="922183" y="4161175"/>
              <a:ext cx="1343081" cy="631380"/>
            </a:xfrm>
            <a:prstGeom prst="chevron">
              <a:avLst>
                <a:gd name="adj" fmla="val 2702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2800"/>
            </a:p>
          </p:txBody>
        </p:sp>
        <p:sp>
          <p:nvSpPr>
            <p:cNvPr id="9" name="Chevron 55"/>
            <p:cNvSpPr/>
            <p:nvPr/>
          </p:nvSpPr>
          <p:spPr>
            <a:xfrm>
              <a:off x="922183" y="2920814"/>
              <a:ext cx="1343080" cy="631380"/>
            </a:xfrm>
            <a:prstGeom prst="chevron">
              <a:avLst>
                <a:gd name="adj" fmla="val 2702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2800">
                <a:solidFill>
                  <a:srgbClr val="FFFFFF"/>
                </a:solidFill>
              </a:endParaRPr>
            </a:p>
          </p:txBody>
        </p:sp>
      </p:grpSp>
      <p:pic>
        <p:nvPicPr>
          <p:cNvPr id="11" name="Graphic 10" descr="Board Of Directors with solid fill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77846" y="1733583"/>
            <a:ext cx="578250" cy="578250"/>
          </a:xfrm>
          <a:prstGeom prst="rect">
            <a:avLst/>
          </a:prstGeom>
        </p:spPr>
      </p:pic>
      <p:pic>
        <p:nvPicPr>
          <p:cNvPr id="26" name="Graphic 25" descr="Brainstorm with solid fil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3877" y="4208717"/>
            <a:ext cx="592219" cy="592219"/>
          </a:xfrm>
          <a:prstGeom prst="rect">
            <a:avLst/>
          </a:prstGeom>
        </p:spPr>
      </p:pic>
      <p:pic>
        <p:nvPicPr>
          <p:cNvPr id="28" name="Graphic 27" descr="Artificial Intelligence with solid fill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7155" y="2948435"/>
            <a:ext cx="588941" cy="588941"/>
          </a:xfrm>
          <a:prstGeom prst="rect">
            <a:avLst/>
          </a:prstGeom>
        </p:spPr>
      </p:pic>
      <p:pic>
        <p:nvPicPr>
          <p:cNvPr id="34" name="Picture 33" descr="Icon&#10;&#10;Description automatically generate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69" y="5421116"/>
            <a:ext cx="592219" cy="5922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57692" y="2806533"/>
            <a:ext cx="918596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ANALYTICS PROBLEM</a:t>
            </a:r>
            <a:endParaRPr lang="en-IN" sz="1600" b="1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N" sz="14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Absence of a tool to </a:t>
            </a:r>
            <a:r>
              <a:rPr lang="en-IN" sz="1400" b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quantify the relationship between price of a beer and it’s demand</a:t>
            </a:r>
            <a:r>
              <a:rPr lang="en-IN" sz="14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which also </a:t>
            </a:r>
            <a:r>
              <a:rPr lang="en-GB" sz="14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quantifies the impact of price change of a product on demand of the same and other beer brands in the market.</a:t>
            </a:r>
            <a:endParaRPr lang="en-GB" sz="140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57692" y="5296478"/>
            <a:ext cx="90281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0" sz="1600" b="1" i="0" u="none" strike="noStrike" cap="none" spc="0" normalizeH="0" baseline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N"/>
              <a:t>BUSINESS OUTCOME</a:t>
            </a:r>
            <a:endParaRPr lang="en-IN"/>
          </a:p>
          <a:p>
            <a:r>
              <a:rPr lang="en-GB" sz="1400" b="0"/>
              <a:t>Carlsberg Sales and Pricing team can </a:t>
            </a:r>
            <a:r>
              <a:rPr lang="en-GB" sz="1400"/>
              <a:t>achieve optimum demand </a:t>
            </a:r>
            <a:r>
              <a:rPr lang="en-GB" sz="1400" b="0"/>
              <a:t>which ensures high market penetration in Nepal.</a:t>
            </a:r>
            <a:endParaRPr lang="en-GB" sz="1400" b="0"/>
          </a:p>
        </p:txBody>
      </p:sp>
      <p:sp>
        <p:nvSpPr>
          <p:cNvPr id="15" name="TextBox 14"/>
          <p:cNvSpPr txBox="1"/>
          <p:nvPr/>
        </p:nvSpPr>
        <p:spPr>
          <a:xfrm>
            <a:off x="2657692" y="1592933"/>
            <a:ext cx="9050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OPPORTUNITY </a:t>
            </a:r>
            <a:endParaRPr lang="en-GB" sz="1600" b="1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Carlsberg is currently facing a problem to </a:t>
            </a:r>
            <a:r>
              <a:rPr lang="en-GB" sz="1400" b="1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optimize the pricing strategy </a:t>
            </a:r>
            <a:r>
              <a:rPr lang="en-GB" sz="14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their wide variety of beverages in Nepal.</a:t>
            </a:r>
            <a:endParaRPr lang="en-IN" sz="1400" b="1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57692" y="4092144"/>
            <a:ext cx="9050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ANALYTICS OUTCOME</a:t>
            </a: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 elasticity simulator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identify optimum price point for each SKU where user is able to observe the impact of different parameters on overall demand.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10" y="81903"/>
            <a:ext cx="11233150" cy="869560"/>
          </a:xfrm>
        </p:spPr>
        <p:txBody>
          <a:bodyPr>
            <a:normAutofit/>
          </a:bodyPr>
          <a:lstStyle/>
          <a:p>
            <a:r>
              <a:rPr lang="en-GB"/>
              <a:t>We have 15 features available in the given data sets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</a:fld>
            <a:r>
              <a:rPr lang="en-US"/>
              <a:t>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599369" y="1308298"/>
            <a:ext cx="1440447" cy="1135966"/>
            <a:chOff x="599369" y="1308298"/>
            <a:chExt cx="1440447" cy="1135966"/>
          </a:xfrm>
        </p:grpSpPr>
        <p:pic>
          <p:nvPicPr>
            <p:cNvPr id="7" name="Graphic 6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599369" y="1308298"/>
              <a:ext cx="1440447" cy="1135966"/>
            </a:xfrm>
            <a:prstGeom prst="rect">
              <a:avLst/>
            </a:prstGeom>
          </p:spPr>
        </p:pic>
        <p:sp>
          <p:nvSpPr>
            <p:cNvPr id="8" name="Text Placeholder 32"/>
            <p:cNvSpPr txBox="1"/>
            <p:nvPr/>
          </p:nvSpPr>
          <p:spPr>
            <a:xfrm>
              <a:off x="805197" y="2199352"/>
              <a:ext cx="1016673" cy="16168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5000"/>
                </a:lnSpc>
                <a:spcBef>
                  <a:spcPts val="0"/>
                </a:spcBef>
                <a:buNone/>
              </a:pPr>
              <a:r>
                <a:rPr lang="en-IN" sz="1100" b="1">
                  <a:solidFill>
                    <a:schemeClr val="bg1">
                      <a:lumMod val="95000"/>
                    </a:schemeClr>
                  </a:solidFill>
                  <a:latin typeface="+mn-lt"/>
                </a:rPr>
                <a:t>Sales Data</a:t>
              </a:r>
              <a:endParaRPr lang="en-US" sz="1100" b="1">
                <a:solidFill>
                  <a:schemeClr val="bg1">
                    <a:lumMod val="95000"/>
                  </a:schemeClr>
                </a:solidFill>
                <a:latin typeface="+mn-lt"/>
              </a:endParaRPr>
            </a:p>
          </p:txBody>
        </p:sp>
        <p:sp>
          <p:nvSpPr>
            <p:cNvPr id="9" name="Text Placeholder 32"/>
            <p:cNvSpPr txBox="1"/>
            <p:nvPr/>
          </p:nvSpPr>
          <p:spPr>
            <a:xfrm>
              <a:off x="941929" y="1664011"/>
              <a:ext cx="854210" cy="16168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5000"/>
                </a:lnSpc>
                <a:spcBef>
                  <a:spcPts val="0"/>
                </a:spcBef>
                <a:buNone/>
              </a:pPr>
              <a:r>
                <a:rPr lang="en-IN" sz="1100" b="1">
                  <a:solidFill>
                    <a:schemeClr val="bg1">
                      <a:lumMod val="95000"/>
                    </a:schemeClr>
                  </a:solidFill>
                  <a:latin typeface="+mn-lt"/>
                </a:rPr>
                <a:t>Holidays</a:t>
              </a:r>
              <a:endParaRPr lang="en-US" sz="1100" b="1">
                <a:solidFill>
                  <a:schemeClr val="bg1">
                    <a:lumMod val="95000"/>
                  </a:schemeClr>
                </a:solidFill>
                <a:latin typeface="+mn-lt"/>
              </a:endParaRPr>
            </a:p>
          </p:txBody>
        </p:sp>
        <p:sp>
          <p:nvSpPr>
            <p:cNvPr id="10" name="Text Placeholder 32"/>
            <p:cNvSpPr txBox="1"/>
            <p:nvPr/>
          </p:nvSpPr>
          <p:spPr>
            <a:xfrm>
              <a:off x="670382" y="1913973"/>
              <a:ext cx="1327916" cy="215992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5000"/>
                </a:lnSpc>
                <a:spcBef>
                  <a:spcPts val="0"/>
                </a:spcBef>
                <a:buNone/>
              </a:pPr>
              <a:r>
                <a:rPr lang="en-IN" sz="1100" b="1">
                  <a:solidFill>
                    <a:schemeClr val="bg1">
                      <a:lumMod val="95000"/>
                    </a:schemeClr>
                  </a:solidFill>
                  <a:latin typeface="+mn-lt"/>
                </a:rPr>
                <a:t>Macro-economic</a:t>
              </a:r>
              <a:endParaRPr lang="en-US" sz="1100" b="1">
                <a:solidFill>
                  <a:schemeClr val="bg1">
                    <a:lumMod val="9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39696" y="2361038"/>
            <a:ext cx="5946837" cy="4109742"/>
            <a:chOff x="641018" y="2361038"/>
            <a:chExt cx="5946837" cy="4109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795759" y="2361038"/>
              <a:ext cx="1319" cy="817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641018" y="2521836"/>
              <a:ext cx="5946837" cy="3948944"/>
              <a:chOff x="641018" y="2521836"/>
              <a:chExt cx="5946837" cy="394894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641018" y="2521836"/>
                <a:ext cx="5113196" cy="3930553"/>
              </a:xfrm>
              <a:prstGeom prst="rect">
                <a:avLst/>
              </a:prstGeom>
              <a:solidFill>
                <a:srgbClr val="FFC000">
                  <a:alpha val="2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>
                <a:off x="795173" y="3178576"/>
                <a:ext cx="25304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Graphic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81121" y="2875521"/>
                <a:ext cx="656534" cy="656534"/>
              </a:xfrm>
              <a:prstGeom prst="rect">
                <a:avLst/>
              </a:prstGeom>
            </p:spPr>
          </p:pic>
          <p:pic>
            <p:nvPicPr>
              <p:cNvPr id="23" name="Graphic 22" descr="Bottle with solid fill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7865" y="3986776"/>
                <a:ext cx="664170" cy="560629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273027" y="4044456"/>
                <a:ext cx="155340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rgbClr val="0F0F0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en-AU"/>
                  <a:t>Brands &amp; SKUs</a:t>
                </a:r>
                <a:endParaRPr lang="en-AU"/>
              </a:p>
            </p:txBody>
          </p:sp>
          <p:sp>
            <p:nvSpPr>
              <p:cNvPr id="25" name="Text Placeholder 32"/>
              <p:cNvSpPr txBox="1"/>
              <p:nvPr/>
            </p:nvSpPr>
            <p:spPr>
              <a:xfrm>
                <a:off x="1263412" y="4328141"/>
                <a:ext cx="1762870" cy="46792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GBPL : 9 brands </a:t>
                </a:r>
                <a:endParaRPr lang="en-US" sz="120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           &amp; 18SKUs</a:t>
                </a:r>
                <a:endParaRPr lang="en-US" sz="120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009029" y="2750008"/>
                <a:ext cx="172785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rgbClr val="0F0F0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en-AU"/>
                  <a:t>Breweries  </a:t>
                </a:r>
                <a:endParaRPr lang="en-AU"/>
              </a:p>
            </p:txBody>
          </p:sp>
          <p:sp>
            <p:nvSpPr>
              <p:cNvPr id="28" name="Text Placeholder 32"/>
              <p:cNvSpPr txBox="1"/>
              <p:nvPr/>
            </p:nvSpPr>
            <p:spPr>
              <a:xfrm>
                <a:off x="3009029" y="3085409"/>
                <a:ext cx="2460528" cy="575831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GBPL(Carlsberg)  with 8 other competitors</a:t>
                </a:r>
                <a:endParaRPr lang="en-US" sz="120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endParaRPr lang="en-US" sz="120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pic>
            <p:nvPicPr>
              <p:cNvPr id="29" name="Graphic 28" descr="Factory with solid fill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161704" y="2711690"/>
                <a:ext cx="701107" cy="521783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3939168" y="3986777"/>
                <a:ext cx="175125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rgbClr val="0F0F0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en-AU"/>
                  <a:t>  Product Segments </a:t>
                </a:r>
                <a:endParaRPr lang="en-AU"/>
              </a:p>
            </p:txBody>
          </p:sp>
          <p:sp>
            <p:nvSpPr>
              <p:cNvPr id="32" name="Text Placeholder 32"/>
              <p:cNvSpPr txBox="1"/>
              <p:nvPr/>
            </p:nvSpPr>
            <p:spPr>
              <a:xfrm>
                <a:off x="4043545" y="4246289"/>
                <a:ext cx="1523098" cy="551302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Premium, </a:t>
                </a:r>
                <a:endParaRPr lang="en-US" sz="120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U mainstream</a:t>
                </a:r>
                <a:endParaRPr lang="en-US" sz="120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 mainstream, Economy</a:t>
                </a:r>
                <a:endParaRPr lang="en-US" sz="120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pic>
            <p:nvPicPr>
              <p:cNvPr id="33" name="Graphic 32" descr="Pie chart with solid fill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317579" y="3877688"/>
                <a:ext cx="557774" cy="560632"/>
              </a:xfrm>
              <a:prstGeom prst="rect">
                <a:avLst/>
              </a:prstGeom>
            </p:spPr>
          </p:pic>
          <p:grpSp>
            <p:nvGrpSpPr>
              <p:cNvPr id="35" name="Group 34"/>
              <p:cNvGrpSpPr/>
              <p:nvPr/>
            </p:nvGrpSpPr>
            <p:grpSpPr>
              <a:xfrm>
                <a:off x="1303869" y="5394696"/>
                <a:ext cx="1946482" cy="881535"/>
                <a:chOff x="5583320" y="3976616"/>
                <a:chExt cx="2763815" cy="1165619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5583320" y="3976616"/>
                  <a:ext cx="2763815" cy="2848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1400" b="1">
                      <a:solidFill>
                        <a:srgbClr val="0F0F0F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lvl1pPr>
                </a:lstStyle>
                <a:p>
                  <a:r>
                    <a:rPr lang="en-AU"/>
                    <a:t>Package type &amp; sizes</a:t>
                  </a:r>
                  <a:endParaRPr lang="en-AU"/>
                </a:p>
              </p:txBody>
            </p:sp>
            <p:sp>
              <p:nvSpPr>
                <p:cNvPr id="38" name="Text Placeholder 32"/>
                <p:cNvSpPr txBox="1"/>
                <p:nvPr/>
              </p:nvSpPr>
              <p:spPr>
                <a:xfrm>
                  <a:off x="5597207" y="4350250"/>
                  <a:ext cx="2518585" cy="791985"/>
                </a:xfrm>
                <a:prstGeom prst="rect">
                  <a:avLst/>
                </a:prstGeom>
              </p:spPr>
              <p:txBody>
                <a:bodyPr lIns="0" tIns="0" rIns="0" bIns="0">
                  <a:noAutofit/>
                </a:bodyPr>
                <a:lstStyle>
                  <a:lvl1pPr marL="171450" indent="-171450" algn="l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Font typeface="Arial" panose="020B0604020202020204" pitchFamily="34" charset="0"/>
                    <a:buChar char="•"/>
                    <a:defRPr sz="21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1pPr>
                  <a:lvl2pPr marL="5143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2pPr>
                  <a:lvl3pPr marL="8572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3pPr>
                  <a:lvl4pPr marL="12001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4pPr>
                  <a:lvl5pPr marL="15430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Neris Thin" panose="00000300000000000000" pitchFamily="50" charset="0"/>
                      <a:ea typeface="+mn-ea"/>
                      <a:cs typeface="+mn-cs"/>
                    </a:defRPr>
                  </a:lvl5pPr>
                  <a:lvl6pPr marL="18859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88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17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4650" indent="-171450" algn="l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Char char="•"/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spcBef>
                      <a:spcPts val="0"/>
                    </a:spcBef>
                    <a:buNone/>
                  </a:pPr>
                  <a:r>
                    <a:rPr lang="en-US" sz="1200">
                      <a:solidFill>
                        <a:srgbClr val="0000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Type : Bottle and Can</a:t>
                  </a:r>
                  <a:endParaRPr lang="en-US" sz="120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  <a:p>
                  <a:pPr marL="0" indent="0">
                    <a:lnSpc>
                      <a:spcPct val="130000"/>
                    </a:lnSpc>
                    <a:spcBef>
                      <a:spcPts val="0"/>
                    </a:spcBef>
                    <a:buNone/>
                  </a:pPr>
                  <a:r>
                    <a:rPr lang="en-US" sz="1200">
                      <a:solidFill>
                        <a:srgbClr val="0000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Size : 650 ml, 500 ml,</a:t>
                  </a:r>
                  <a:endParaRPr lang="en-US" sz="120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  <a:p>
                  <a:pPr marL="0" indent="0">
                    <a:lnSpc>
                      <a:spcPct val="130000"/>
                    </a:lnSpc>
                    <a:spcBef>
                      <a:spcPts val="0"/>
                    </a:spcBef>
                    <a:buNone/>
                  </a:pPr>
                  <a:r>
                    <a:rPr lang="en-US" sz="1200">
                      <a:solidFill>
                        <a:srgbClr val="0000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         330 ml, 250 ml.</a:t>
                  </a:r>
                  <a:endParaRPr lang="en-US" sz="120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pic>
            <p:nvPicPr>
              <p:cNvPr id="36" name="Graphic 35" descr="Box with solid fill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95173" y="5285203"/>
                <a:ext cx="557774" cy="598963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4042766" y="5427077"/>
                <a:ext cx="176862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rgbClr val="0F0F0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en-AU"/>
                  <a:t>Measure columns</a:t>
                </a:r>
                <a:endParaRPr lang="en-AU"/>
              </a:p>
            </p:txBody>
          </p:sp>
          <p:sp>
            <p:nvSpPr>
              <p:cNvPr id="41" name="Text Placeholder 32"/>
              <p:cNvSpPr txBox="1"/>
              <p:nvPr/>
            </p:nvSpPr>
            <p:spPr>
              <a:xfrm>
                <a:off x="4069270" y="5678795"/>
                <a:ext cx="2518585" cy="79198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Volume sales</a:t>
                </a:r>
                <a:endParaRPr lang="en-US" sz="120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Price per carton</a:t>
                </a:r>
                <a:endParaRPr lang="en-US" sz="120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Vat %</a:t>
                </a:r>
                <a:endParaRPr lang="en-US" sz="120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endParaRPr lang="en-US" sz="120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pic>
            <p:nvPicPr>
              <p:cNvPr id="42" name="Graphic 41" descr="Alterations &amp; Tailoring with solid fill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293498" y="5255141"/>
                <a:ext cx="701100" cy="622026"/>
              </a:xfrm>
              <a:prstGeom prst="rect">
                <a:avLst/>
              </a:prstGeom>
            </p:spPr>
          </p:pic>
        </p:grpSp>
      </p:grpSp>
      <p:grpSp>
        <p:nvGrpSpPr>
          <p:cNvPr id="127" name="Group 126"/>
          <p:cNvGrpSpPr/>
          <p:nvPr/>
        </p:nvGrpSpPr>
        <p:grpSpPr>
          <a:xfrm>
            <a:off x="2040048" y="1677266"/>
            <a:ext cx="9746912" cy="4775122"/>
            <a:chOff x="2040048" y="1664014"/>
            <a:chExt cx="9746912" cy="4775122"/>
          </a:xfrm>
        </p:grpSpPr>
        <p:sp>
          <p:nvSpPr>
            <p:cNvPr id="66" name="Rectangle 65"/>
            <p:cNvSpPr/>
            <p:nvPr/>
          </p:nvSpPr>
          <p:spPr>
            <a:xfrm>
              <a:off x="9223864" y="2521835"/>
              <a:ext cx="2563096" cy="3917301"/>
            </a:xfrm>
            <a:prstGeom prst="rect">
              <a:avLst/>
            </a:prstGeom>
            <a:solidFill>
              <a:srgbClr val="7030A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26" name="Group 125"/>
            <p:cNvGrpSpPr/>
            <p:nvPr/>
          </p:nvGrpSpPr>
          <p:grpSpPr>
            <a:xfrm>
              <a:off x="2040048" y="1664014"/>
              <a:ext cx="9672527" cy="3584860"/>
              <a:chOff x="2040048" y="1664014"/>
              <a:chExt cx="9672527" cy="3584860"/>
            </a:xfrm>
          </p:grpSpPr>
          <p:pic>
            <p:nvPicPr>
              <p:cNvPr id="67" name="Graphic 66" descr="Holiday tree with solid fill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278973" y="4146454"/>
                <a:ext cx="874405" cy="666483"/>
              </a:xfrm>
              <a:prstGeom prst="rect">
                <a:avLst/>
              </a:prstGeom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10147520" y="4165120"/>
                <a:ext cx="156505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rgbClr val="0F0F0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en-AU"/>
                  <a:t>Holidays</a:t>
                </a:r>
                <a:endParaRPr lang="en-AU"/>
              </a:p>
            </p:txBody>
          </p:sp>
          <p:sp>
            <p:nvSpPr>
              <p:cNvPr id="69" name="Text Placeholder 32"/>
              <p:cNvSpPr txBox="1"/>
              <p:nvPr/>
            </p:nvSpPr>
            <p:spPr>
              <a:xfrm>
                <a:off x="10147520" y="4475778"/>
                <a:ext cx="1310241" cy="77309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This data contains holidays across all 68 months</a:t>
                </a:r>
                <a:endParaRPr lang="en-US" sz="120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70" name="Connector: Elbow 69"/>
              <p:cNvCxnSpPr/>
              <p:nvPr/>
            </p:nvCxnSpPr>
            <p:spPr>
              <a:xfrm rot="10800000">
                <a:off x="2040048" y="1664014"/>
                <a:ext cx="7842746" cy="1458210"/>
              </a:xfrm>
              <a:prstGeom prst="bentConnector3">
                <a:avLst>
                  <a:gd name="adj1" fmla="val 11258"/>
                </a:avLst>
              </a:prstGeom>
              <a:ln>
                <a:solidFill>
                  <a:srgbClr val="0F0F0F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4" name="Graphic 93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98240" y="2769303"/>
                <a:ext cx="739672" cy="739672"/>
              </a:xfrm>
              <a:prstGeom prst="rect">
                <a:avLst/>
              </a:prstGeom>
            </p:spPr>
          </p:pic>
        </p:grpSp>
      </p:grpSp>
      <p:grpSp>
        <p:nvGrpSpPr>
          <p:cNvPr id="128" name="Group 127"/>
          <p:cNvGrpSpPr/>
          <p:nvPr/>
        </p:nvGrpSpPr>
        <p:grpSpPr>
          <a:xfrm>
            <a:off x="7824989" y="1100116"/>
            <a:ext cx="4217751" cy="512258"/>
            <a:chOff x="5619604" y="1086598"/>
            <a:chExt cx="2695055" cy="497910"/>
          </a:xfrm>
        </p:grpSpPr>
        <p:sp>
          <p:nvSpPr>
            <p:cNvPr id="129" name="Rectangle: Rounded Corners 128"/>
            <p:cNvSpPr/>
            <p:nvPr/>
          </p:nvSpPr>
          <p:spPr>
            <a:xfrm>
              <a:off x="5619604" y="1086598"/>
              <a:ext cx="2387163" cy="422654"/>
            </a:xfrm>
            <a:prstGeom prst="roundRect">
              <a:avLst/>
            </a:prstGeom>
            <a:solidFill>
              <a:schemeClr val="accent3">
                <a:lumMod val="50000"/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1" name="Text Placeholder 32"/>
            <p:cNvSpPr txBox="1"/>
            <p:nvPr/>
          </p:nvSpPr>
          <p:spPr>
            <a:xfrm>
              <a:off x="5779617" y="1173898"/>
              <a:ext cx="2535042" cy="410610"/>
            </a:xfrm>
            <a:prstGeom prst="rect">
              <a:avLst/>
            </a:prstGeom>
            <a:ln>
              <a:noFill/>
            </a:ln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-US" sz="1200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January 2014 to August 2019 (68 months)</a:t>
              </a:r>
              <a:endPara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998298" y="2021969"/>
            <a:ext cx="6808624" cy="4430420"/>
            <a:chOff x="1998298" y="2021969"/>
            <a:chExt cx="6808624" cy="4430420"/>
          </a:xfrm>
        </p:grpSpPr>
        <p:grpSp>
          <p:nvGrpSpPr>
            <p:cNvPr id="123" name="Group 122"/>
            <p:cNvGrpSpPr/>
            <p:nvPr/>
          </p:nvGrpSpPr>
          <p:grpSpPr>
            <a:xfrm>
              <a:off x="1998298" y="2021969"/>
              <a:ext cx="6808624" cy="4430420"/>
              <a:chOff x="1998298" y="2021969"/>
              <a:chExt cx="6808624" cy="4430420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116587" y="2521836"/>
                <a:ext cx="2618987" cy="3930553"/>
                <a:chOff x="9090097" y="2159702"/>
                <a:chExt cx="2494605" cy="4064196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9090097" y="3608333"/>
                  <a:ext cx="2494605" cy="2615565"/>
                </a:xfrm>
                <a:prstGeom prst="rect">
                  <a:avLst/>
                </a:prstGeom>
                <a:solidFill>
                  <a:srgbClr val="00B050">
                    <a:alpha val="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9099253" y="2159702"/>
                  <a:ext cx="2482919" cy="1448630"/>
                </a:xfrm>
                <a:prstGeom prst="rect">
                  <a:avLst/>
                </a:prstGeom>
                <a:solidFill>
                  <a:srgbClr val="00B050">
                    <a:alpha val="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pic>
            <p:nvPicPr>
              <p:cNvPr id="80" name="Graphic 79" descr="Selfie Stick with solid fill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47488" y="4096347"/>
                <a:ext cx="557212" cy="486319"/>
              </a:xfrm>
              <a:prstGeom prst="rect">
                <a:avLst/>
              </a:prstGeom>
            </p:spPr>
          </p:pic>
          <p:pic>
            <p:nvPicPr>
              <p:cNvPr id="76" name="Graphic 75" descr="Rain with solid fill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6341879" y="5136253"/>
                <a:ext cx="621333" cy="600902"/>
              </a:xfrm>
              <a:prstGeom prst="rect">
                <a:avLst/>
              </a:prstGeom>
            </p:spPr>
          </p:pic>
          <p:sp>
            <p:nvSpPr>
              <p:cNvPr id="77" name="TextBox 76"/>
              <p:cNvSpPr txBox="1"/>
              <p:nvPr/>
            </p:nvSpPr>
            <p:spPr>
              <a:xfrm>
                <a:off x="7065930" y="5283980"/>
                <a:ext cx="1429734" cy="2083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rgbClr val="0F0F0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en-AU"/>
                  <a:t>Rainfall</a:t>
                </a:r>
                <a:endParaRPr lang="en-AU"/>
              </a:p>
            </p:txBody>
          </p:sp>
          <p:pic>
            <p:nvPicPr>
              <p:cNvPr id="78" name="Graphic 77" descr="Thermometer with solid fill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431774" y="4627495"/>
                <a:ext cx="492191" cy="476006"/>
              </a:xfrm>
              <a:prstGeom prst="rect">
                <a:avLst/>
              </a:prstGeom>
            </p:spPr>
          </p:pic>
          <p:sp>
            <p:nvSpPr>
              <p:cNvPr id="79" name="TextBox 78"/>
              <p:cNvSpPr txBox="1"/>
              <p:nvPr/>
            </p:nvSpPr>
            <p:spPr>
              <a:xfrm>
                <a:off x="7023726" y="4760541"/>
                <a:ext cx="1429734" cy="2083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rgbClr val="0F0F0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en-AU"/>
                  <a:t>Temperature</a:t>
                </a:r>
                <a:endParaRPr lang="en-AU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7023726" y="4187006"/>
                <a:ext cx="17831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rgbClr val="0F0F0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en-AU"/>
                  <a:t>Tourist population</a:t>
                </a:r>
                <a:endParaRPr lang="en-AU"/>
              </a:p>
            </p:txBody>
          </p:sp>
          <p:pic>
            <p:nvPicPr>
              <p:cNvPr id="82" name="Graphic 81" descr="Upward trend with solid fill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6354824" y="3429843"/>
                <a:ext cx="557212" cy="538889"/>
              </a:xfrm>
              <a:prstGeom prst="rect">
                <a:avLst/>
              </a:prstGeom>
            </p:spPr>
          </p:pic>
          <p:sp>
            <p:nvSpPr>
              <p:cNvPr id="83" name="TextBox 82"/>
              <p:cNvSpPr txBox="1"/>
              <p:nvPr/>
            </p:nvSpPr>
            <p:spPr>
              <a:xfrm>
                <a:off x="7037794" y="3605013"/>
                <a:ext cx="1429734" cy="2083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rgbClr val="0F0F0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en-AU"/>
                  <a:t>Inflation</a:t>
                </a:r>
                <a:endParaRPr lang="en-AU"/>
              </a:p>
            </p:txBody>
          </p:sp>
          <p:cxnSp>
            <p:nvCxnSpPr>
              <p:cNvPr id="56" name="Connector: Elbow 55"/>
              <p:cNvCxnSpPr>
                <a:stCxn id="10" idx="3"/>
                <a:endCxn id="84" idx="1"/>
              </p:cNvCxnSpPr>
              <p:nvPr/>
            </p:nvCxnSpPr>
            <p:spPr>
              <a:xfrm>
                <a:off x="1998298" y="2021969"/>
                <a:ext cx="4651114" cy="1022881"/>
              </a:xfrm>
              <a:prstGeom prst="bentConnector3">
                <a:avLst>
                  <a:gd name="adj1" fmla="val 84480"/>
                </a:avLst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4" name="Graphic 83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9412" y="2693987"/>
                <a:ext cx="701725" cy="701725"/>
              </a:xfrm>
              <a:prstGeom prst="rect">
                <a:avLst/>
              </a:prstGeom>
            </p:spPr>
          </p:pic>
        </p:grpSp>
        <p:pic>
          <p:nvPicPr>
            <p:cNvPr id="6" name="Graphic 5" descr="Flying Money with solid fill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397702" y="5743713"/>
              <a:ext cx="502918" cy="502918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7049784" y="5852548"/>
              <a:ext cx="1429734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0F0F0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AU"/>
                <a:t>CPI</a:t>
              </a:r>
              <a:endParaRPr lang="en-A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Our process </a:t>
            </a:r>
            <a:endParaRPr lang="en-IN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8A316-1690-4C62-9DF0-0D0BBB2020CF}" type="slidenum">
              <a:rPr lang="en-US" sz="900" smtClean="0"/>
            </a:fld>
            <a:r>
              <a:rPr lang="en-US"/>
              <a:t> 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Proprietary and Confidential</a:t>
            </a:r>
            <a:endParaRPr lang="en-US"/>
          </a:p>
        </p:txBody>
      </p:sp>
      <p:sp>
        <p:nvSpPr>
          <p:cNvPr id="10" name="TextBox 50"/>
          <p:cNvSpPr txBox="1"/>
          <p:nvPr/>
        </p:nvSpPr>
        <p:spPr>
          <a:xfrm>
            <a:off x="4386902" y="3304793"/>
            <a:ext cx="2084590" cy="36933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solidFill>
                  <a:schemeClr val="accent1">
                    <a:lumMod val="75000"/>
                    <a:lumOff val="25000"/>
                  </a:schemeClr>
                </a:solidFill>
              </a:rPr>
              <a:t>Feature Engineering</a:t>
            </a:r>
            <a:endParaRPr lang="en-US" b="1" noProof="1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56"/>
          <p:cNvSpPr txBox="1"/>
          <p:nvPr/>
        </p:nvSpPr>
        <p:spPr>
          <a:xfrm>
            <a:off x="-256323" y="3362558"/>
            <a:ext cx="1650968" cy="92333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EDA &amp;</a:t>
            </a:r>
            <a:endParaRPr lang="en-US" b="1" noProof="1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Hypothesis</a:t>
            </a:r>
            <a:endParaRPr lang="en-US" b="1" noProof="1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testing</a:t>
            </a:r>
            <a:endParaRPr lang="en-US" b="1" noProof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TextBox 59"/>
          <p:cNvSpPr txBox="1"/>
          <p:nvPr/>
        </p:nvSpPr>
        <p:spPr>
          <a:xfrm>
            <a:off x="176170" y="5548103"/>
            <a:ext cx="2393554" cy="36933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noProof="1">
                <a:solidFill>
                  <a:schemeClr val="accent5">
                    <a:lumMod val="75000"/>
                  </a:schemeClr>
                </a:solidFill>
              </a:rPr>
              <a:t>Model Building &amp; Validation</a:t>
            </a:r>
            <a:endParaRPr lang="en-US" b="1" noProof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TextBox 62"/>
          <p:cNvSpPr txBox="1"/>
          <p:nvPr/>
        </p:nvSpPr>
        <p:spPr>
          <a:xfrm>
            <a:off x="5501598" y="5768161"/>
            <a:ext cx="1848961" cy="36933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solidFill>
                  <a:srgbClr val="D13751"/>
                </a:solidFill>
              </a:rPr>
              <a:t>Output Consumption</a:t>
            </a:r>
            <a:endParaRPr lang="en-US" b="1" noProof="1">
              <a:solidFill>
                <a:srgbClr val="D13751"/>
              </a:solidFill>
            </a:endParaRPr>
          </a:p>
        </p:txBody>
      </p:sp>
      <p:sp>
        <p:nvSpPr>
          <p:cNvPr id="22" name="Freeform: Shape 21"/>
          <p:cNvSpPr/>
          <p:nvPr/>
        </p:nvSpPr>
        <p:spPr>
          <a:xfrm rot="10800000">
            <a:off x="1437438" y="2784378"/>
            <a:ext cx="1512026" cy="1856613"/>
          </a:xfrm>
          <a:custGeom>
            <a:avLst/>
            <a:gdLst>
              <a:gd name="connsiteX0" fmla="*/ 841917 w 1683834"/>
              <a:gd name="connsiteY0" fmla="*/ 0 h 1683834"/>
              <a:gd name="connsiteX1" fmla="*/ 1683834 w 1683834"/>
              <a:gd name="connsiteY1" fmla="*/ 841917 h 1683834"/>
              <a:gd name="connsiteX2" fmla="*/ 841917 w 1683834"/>
              <a:gd name="connsiteY2" fmla="*/ 1683834 h 1683834"/>
              <a:gd name="connsiteX3" fmla="*/ 841916 w 1683834"/>
              <a:gd name="connsiteY3" fmla="*/ 1683834 h 1683834"/>
              <a:gd name="connsiteX4" fmla="*/ 841916 w 1683834"/>
              <a:gd name="connsiteY4" fmla="*/ 1348363 h 1683834"/>
              <a:gd name="connsiteX5" fmla="*/ 1348362 w 1683834"/>
              <a:gd name="connsiteY5" fmla="*/ 841917 h 1683834"/>
              <a:gd name="connsiteX6" fmla="*/ 841916 w 1683834"/>
              <a:gd name="connsiteY6" fmla="*/ 335471 h 1683834"/>
              <a:gd name="connsiteX7" fmla="*/ 345759 w 1683834"/>
              <a:gd name="connsiteY7" fmla="*/ 739851 h 1683834"/>
              <a:gd name="connsiteX8" fmla="*/ 335470 w 1683834"/>
              <a:gd name="connsiteY8" fmla="*/ 841916 h 1683834"/>
              <a:gd name="connsiteX9" fmla="*/ 0 w 1683834"/>
              <a:gd name="connsiteY9" fmla="*/ 841916 h 1683834"/>
              <a:gd name="connsiteX10" fmla="*/ 4347 w 1683834"/>
              <a:gd name="connsiteY10" fmla="*/ 755836 h 1683834"/>
              <a:gd name="connsiteX11" fmla="*/ 841917 w 1683834"/>
              <a:gd name="connsiteY11" fmla="*/ 0 h 1683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83834" h="1683834">
                <a:moveTo>
                  <a:pt x="841917" y="0"/>
                </a:moveTo>
                <a:cubicBezTo>
                  <a:pt x="1306895" y="0"/>
                  <a:pt x="1683834" y="376939"/>
                  <a:pt x="1683834" y="841917"/>
                </a:cubicBezTo>
                <a:cubicBezTo>
                  <a:pt x="1683834" y="1306895"/>
                  <a:pt x="1306895" y="1683834"/>
                  <a:pt x="841917" y="1683834"/>
                </a:cubicBezTo>
                <a:lnTo>
                  <a:pt x="841916" y="1683834"/>
                </a:lnTo>
                <a:lnTo>
                  <a:pt x="841916" y="1348363"/>
                </a:lnTo>
                <a:cubicBezTo>
                  <a:pt x="1121618" y="1348363"/>
                  <a:pt x="1348362" y="1121619"/>
                  <a:pt x="1348362" y="841917"/>
                </a:cubicBezTo>
                <a:cubicBezTo>
                  <a:pt x="1348362" y="562215"/>
                  <a:pt x="1121618" y="335471"/>
                  <a:pt x="841916" y="335471"/>
                </a:cubicBezTo>
                <a:cubicBezTo>
                  <a:pt x="597177" y="335471"/>
                  <a:pt x="392984" y="509072"/>
                  <a:pt x="345759" y="739851"/>
                </a:cubicBezTo>
                <a:lnTo>
                  <a:pt x="335470" y="841916"/>
                </a:lnTo>
                <a:lnTo>
                  <a:pt x="0" y="841916"/>
                </a:lnTo>
                <a:lnTo>
                  <a:pt x="4347" y="755836"/>
                </a:lnTo>
                <a:cubicBezTo>
                  <a:pt x="47461" y="331294"/>
                  <a:pt x="406000" y="0"/>
                  <a:pt x="8419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3" name="Freeform: Shape 22"/>
          <p:cNvSpPr/>
          <p:nvPr/>
        </p:nvSpPr>
        <p:spPr>
          <a:xfrm>
            <a:off x="2652361" y="2784378"/>
            <a:ext cx="1512026" cy="1856613"/>
          </a:xfrm>
          <a:custGeom>
            <a:avLst/>
            <a:gdLst>
              <a:gd name="connsiteX0" fmla="*/ 841917 w 1683834"/>
              <a:gd name="connsiteY0" fmla="*/ 0 h 1683834"/>
              <a:gd name="connsiteX1" fmla="*/ 1683834 w 1683834"/>
              <a:gd name="connsiteY1" fmla="*/ 841917 h 1683834"/>
              <a:gd name="connsiteX2" fmla="*/ 841917 w 1683834"/>
              <a:gd name="connsiteY2" fmla="*/ 1683834 h 1683834"/>
              <a:gd name="connsiteX3" fmla="*/ 841916 w 1683834"/>
              <a:gd name="connsiteY3" fmla="*/ 1683834 h 1683834"/>
              <a:gd name="connsiteX4" fmla="*/ 841916 w 1683834"/>
              <a:gd name="connsiteY4" fmla="*/ 1348363 h 1683834"/>
              <a:gd name="connsiteX5" fmla="*/ 1348362 w 1683834"/>
              <a:gd name="connsiteY5" fmla="*/ 841917 h 1683834"/>
              <a:gd name="connsiteX6" fmla="*/ 841916 w 1683834"/>
              <a:gd name="connsiteY6" fmla="*/ 335471 h 1683834"/>
              <a:gd name="connsiteX7" fmla="*/ 345759 w 1683834"/>
              <a:gd name="connsiteY7" fmla="*/ 739851 h 1683834"/>
              <a:gd name="connsiteX8" fmla="*/ 335470 w 1683834"/>
              <a:gd name="connsiteY8" fmla="*/ 841916 h 1683834"/>
              <a:gd name="connsiteX9" fmla="*/ 0 w 1683834"/>
              <a:gd name="connsiteY9" fmla="*/ 841916 h 1683834"/>
              <a:gd name="connsiteX10" fmla="*/ 4347 w 1683834"/>
              <a:gd name="connsiteY10" fmla="*/ 755836 h 1683834"/>
              <a:gd name="connsiteX11" fmla="*/ 841917 w 1683834"/>
              <a:gd name="connsiteY11" fmla="*/ 0 h 1683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83834" h="1683834">
                <a:moveTo>
                  <a:pt x="841917" y="0"/>
                </a:moveTo>
                <a:cubicBezTo>
                  <a:pt x="1306895" y="0"/>
                  <a:pt x="1683834" y="376939"/>
                  <a:pt x="1683834" y="841917"/>
                </a:cubicBezTo>
                <a:cubicBezTo>
                  <a:pt x="1683834" y="1306895"/>
                  <a:pt x="1306895" y="1683834"/>
                  <a:pt x="841917" y="1683834"/>
                </a:cubicBezTo>
                <a:lnTo>
                  <a:pt x="841916" y="1683834"/>
                </a:lnTo>
                <a:lnTo>
                  <a:pt x="841916" y="1348363"/>
                </a:lnTo>
                <a:cubicBezTo>
                  <a:pt x="1121618" y="1348363"/>
                  <a:pt x="1348362" y="1121619"/>
                  <a:pt x="1348362" y="841917"/>
                </a:cubicBezTo>
                <a:cubicBezTo>
                  <a:pt x="1348362" y="562215"/>
                  <a:pt x="1121618" y="335471"/>
                  <a:pt x="841916" y="335471"/>
                </a:cubicBezTo>
                <a:cubicBezTo>
                  <a:pt x="597177" y="335471"/>
                  <a:pt x="392984" y="509072"/>
                  <a:pt x="345759" y="739851"/>
                </a:cubicBezTo>
                <a:lnTo>
                  <a:pt x="335470" y="841916"/>
                </a:lnTo>
                <a:lnTo>
                  <a:pt x="0" y="841916"/>
                </a:lnTo>
                <a:lnTo>
                  <a:pt x="4347" y="755836"/>
                </a:lnTo>
                <a:cubicBezTo>
                  <a:pt x="47461" y="331294"/>
                  <a:pt x="406000" y="0"/>
                  <a:pt x="8419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4" name="Freeform: Shape 23"/>
          <p:cNvSpPr/>
          <p:nvPr/>
        </p:nvSpPr>
        <p:spPr>
          <a:xfrm rot="10800000">
            <a:off x="2652361" y="4270599"/>
            <a:ext cx="1512026" cy="1856613"/>
          </a:xfrm>
          <a:custGeom>
            <a:avLst/>
            <a:gdLst>
              <a:gd name="connsiteX0" fmla="*/ 841917 w 1683834"/>
              <a:gd name="connsiteY0" fmla="*/ 0 h 1683834"/>
              <a:gd name="connsiteX1" fmla="*/ 1683834 w 1683834"/>
              <a:gd name="connsiteY1" fmla="*/ 841917 h 1683834"/>
              <a:gd name="connsiteX2" fmla="*/ 841917 w 1683834"/>
              <a:gd name="connsiteY2" fmla="*/ 1683834 h 1683834"/>
              <a:gd name="connsiteX3" fmla="*/ 841916 w 1683834"/>
              <a:gd name="connsiteY3" fmla="*/ 1683834 h 1683834"/>
              <a:gd name="connsiteX4" fmla="*/ 841916 w 1683834"/>
              <a:gd name="connsiteY4" fmla="*/ 1348363 h 1683834"/>
              <a:gd name="connsiteX5" fmla="*/ 1348362 w 1683834"/>
              <a:gd name="connsiteY5" fmla="*/ 841917 h 1683834"/>
              <a:gd name="connsiteX6" fmla="*/ 841916 w 1683834"/>
              <a:gd name="connsiteY6" fmla="*/ 335471 h 1683834"/>
              <a:gd name="connsiteX7" fmla="*/ 345759 w 1683834"/>
              <a:gd name="connsiteY7" fmla="*/ 739851 h 1683834"/>
              <a:gd name="connsiteX8" fmla="*/ 335470 w 1683834"/>
              <a:gd name="connsiteY8" fmla="*/ 841916 h 1683834"/>
              <a:gd name="connsiteX9" fmla="*/ 0 w 1683834"/>
              <a:gd name="connsiteY9" fmla="*/ 841916 h 1683834"/>
              <a:gd name="connsiteX10" fmla="*/ 4347 w 1683834"/>
              <a:gd name="connsiteY10" fmla="*/ 755836 h 1683834"/>
              <a:gd name="connsiteX11" fmla="*/ 841917 w 1683834"/>
              <a:gd name="connsiteY11" fmla="*/ 0 h 1683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83834" h="1683834">
                <a:moveTo>
                  <a:pt x="841917" y="0"/>
                </a:moveTo>
                <a:cubicBezTo>
                  <a:pt x="1306895" y="0"/>
                  <a:pt x="1683834" y="376939"/>
                  <a:pt x="1683834" y="841917"/>
                </a:cubicBezTo>
                <a:cubicBezTo>
                  <a:pt x="1683834" y="1306895"/>
                  <a:pt x="1306895" y="1683834"/>
                  <a:pt x="841917" y="1683834"/>
                </a:cubicBezTo>
                <a:lnTo>
                  <a:pt x="841916" y="1683834"/>
                </a:lnTo>
                <a:lnTo>
                  <a:pt x="841916" y="1348363"/>
                </a:lnTo>
                <a:cubicBezTo>
                  <a:pt x="1121618" y="1348363"/>
                  <a:pt x="1348362" y="1121619"/>
                  <a:pt x="1348362" y="841917"/>
                </a:cubicBezTo>
                <a:cubicBezTo>
                  <a:pt x="1348362" y="562215"/>
                  <a:pt x="1121618" y="335471"/>
                  <a:pt x="841916" y="335471"/>
                </a:cubicBezTo>
                <a:cubicBezTo>
                  <a:pt x="597177" y="335471"/>
                  <a:pt x="392984" y="509072"/>
                  <a:pt x="345759" y="739851"/>
                </a:cubicBezTo>
                <a:lnTo>
                  <a:pt x="335470" y="841916"/>
                </a:lnTo>
                <a:lnTo>
                  <a:pt x="0" y="841916"/>
                </a:lnTo>
                <a:lnTo>
                  <a:pt x="4347" y="755836"/>
                </a:lnTo>
                <a:cubicBezTo>
                  <a:pt x="47461" y="331294"/>
                  <a:pt x="406000" y="0"/>
                  <a:pt x="84191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5" name="Freeform: Shape 24"/>
          <p:cNvSpPr/>
          <p:nvPr/>
        </p:nvSpPr>
        <p:spPr>
          <a:xfrm>
            <a:off x="3867285" y="4270599"/>
            <a:ext cx="1512026" cy="1856613"/>
          </a:xfrm>
          <a:custGeom>
            <a:avLst/>
            <a:gdLst>
              <a:gd name="connsiteX0" fmla="*/ 841917 w 1683834"/>
              <a:gd name="connsiteY0" fmla="*/ 0 h 1683834"/>
              <a:gd name="connsiteX1" fmla="*/ 1683834 w 1683834"/>
              <a:gd name="connsiteY1" fmla="*/ 841917 h 1683834"/>
              <a:gd name="connsiteX2" fmla="*/ 841917 w 1683834"/>
              <a:gd name="connsiteY2" fmla="*/ 1683834 h 1683834"/>
              <a:gd name="connsiteX3" fmla="*/ 841916 w 1683834"/>
              <a:gd name="connsiteY3" fmla="*/ 1683834 h 1683834"/>
              <a:gd name="connsiteX4" fmla="*/ 841916 w 1683834"/>
              <a:gd name="connsiteY4" fmla="*/ 1348363 h 1683834"/>
              <a:gd name="connsiteX5" fmla="*/ 1348362 w 1683834"/>
              <a:gd name="connsiteY5" fmla="*/ 841917 h 1683834"/>
              <a:gd name="connsiteX6" fmla="*/ 841916 w 1683834"/>
              <a:gd name="connsiteY6" fmla="*/ 335471 h 1683834"/>
              <a:gd name="connsiteX7" fmla="*/ 345759 w 1683834"/>
              <a:gd name="connsiteY7" fmla="*/ 739851 h 1683834"/>
              <a:gd name="connsiteX8" fmla="*/ 335470 w 1683834"/>
              <a:gd name="connsiteY8" fmla="*/ 841916 h 1683834"/>
              <a:gd name="connsiteX9" fmla="*/ 0 w 1683834"/>
              <a:gd name="connsiteY9" fmla="*/ 841916 h 1683834"/>
              <a:gd name="connsiteX10" fmla="*/ 4347 w 1683834"/>
              <a:gd name="connsiteY10" fmla="*/ 755836 h 1683834"/>
              <a:gd name="connsiteX11" fmla="*/ 841917 w 1683834"/>
              <a:gd name="connsiteY11" fmla="*/ 0 h 1683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83834" h="1683834">
                <a:moveTo>
                  <a:pt x="841917" y="0"/>
                </a:moveTo>
                <a:cubicBezTo>
                  <a:pt x="1306895" y="0"/>
                  <a:pt x="1683834" y="376939"/>
                  <a:pt x="1683834" y="841917"/>
                </a:cubicBezTo>
                <a:cubicBezTo>
                  <a:pt x="1683834" y="1306895"/>
                  <a:pt x="1306895" y="1683834"/>
                  <a:pt x="841917" y="1683834"/>
                </a:cubicBezTo>
                <a:lnTo>
                  <a:pt x="841916" y="1683834"/>
                </a:lnTo>
                <a:lnTo>
                  <a:pt x="841916" y="1348363"/>
                </a:lnTo>
                <a:cubicBezTo>
                  <a:pt x="1121618" y="1348363"/>
                  <a:pt x="1348362" y="1121619"/>
                  <a:pt x="1348362" y="841917"/>
                </a:cubicBezTo>
                <a:cubicBezTo>
                  <a:pt x="1348362" y="562215"/>
                  <a:pt x="1121618" y="335471"/>
                  <a:pt x="841916" y="335471"/>
                </a:cubicBezTo>
                <a:cubicBezTo>
                  <a:pt x="597177" y="335471"/>
                  <a:pt x="392984" y="509072"/>
                  <a:pt x="345759" y="739851"/>
                </a:cubicBezTo>
                <a:lnTo>
                  <a:pt x="335470" y="841916"/>
                </a:lnTo>
                <a:lnTo>
                  <a:pt x="0" y="841916"/>
                </a:lnTo>
                <a:lnTo>
                  <a:pt x="4347" y="755836"/>
                </a:lnTo>
                <a:cubicBezTo>
                  <a:pt x="47461" y="331294"/>
                  <a:pt x="406000" y="0"/>
                  <a:pt x="8419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1861625" y="3311206"/>
            <a:ext cx="663647" cy="814890"/>
          </a:xfrm>
          <a:prstGeom prst="ellipse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29" name="Oval 28"/>
          <p:cNvSpPr/>
          <p:nvPr/>
        </p:nvSpPr>
        <p:spPr>
          <a:xfrm>
            <a:off x="3076551" y="3311206"/>
            <a:ext cx="663647" cy="814890"/>
          </a:xfrm>
          <a:prstGeom prst="ellipse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3081351" y="4791461"/>
            <a:ext cx="663647" cy="814890"/>
          </a:xfrm>
          <a:prstGeom prst="ellipse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1" name="Oval 30"/>
          <p:cNvSpPr/>
          <p:nvPr/>
        </p:nvSpPr>
        <p:spPr>
          <a:xfrm>
            <a:off x="4296273" y="4791461"/>
            <a:ext cx="663647" cy="814890"/>
          </a:xfrm>
          <a:prstGeom prst="ellipse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grpSp>
        <p:nvGrpSpPr>
          <p:cNvPr id="53" name="Group 52"/>
          <p:cNvGrpSpPr/>
          <p:nvPr/>
        </p:nvGrpSpPr>
        <p:grpSpPr>
          <a:xfrm>
            <a:off x="3225400" y="3489459"/>
            <a:ext cx="388967" cy="588060"/>
            <a:chOff x="5939178" y="3518187"/>
            <a:chExt cx="551212" cy="588060"/>
          </a:xfrm>
        </p:grpSpPr>
        <p:sp>
          <p:nvSpPr>
            <p:cNvPr id="33" name="Freeform: Shape 32"/>
            <p:cNvSpPr/>
            <p:nvPr/>
          </p:nvSpPr>
          <p:spPr>
            <a:xfrm>
              <a:off x="6189283" y="3518187"/>
              <a:ext cx="301107" cy="260289"/>
            </a:xfrm>
            <a:custGeom>
              <a:avLst/>
              <a:gdLst>
                <a:gd name="connsiteX0" fmla="*/ 125610 w 251220"/>
                <a:gd name="connsiteY0" fmla="*/ 169839 h 250630"/>
                <a:gd name="connsiteX1" fmla="*/ 81381 w 251220"/>
                <a:gd name="connsiteY1" fmla="*/ 125610 h 250630"/>
                <a:gd name="connsiteX2" fmla="*/ 125610 w 251220"/>
                <a:gd name="connsiteY2" fmla="*/ 81381 h 250630"/>
                <a:gd name="connsiteX3" fmla="*/ 169839 w 251220"/>
                <a:gd name="connsiteY3" fmla="*/ 125610 h 250630"/>
                <a:gd name="connsiteX4" fmla="*/ 125610 w 251220"/>
                <a:gd name="connsiteY4" fmla="*/ 169839 h 250630"/>
                <a:gd name="connsiteX5" fmla="*/ 225273 w 251220"/>
                <a:gd name="connsiteY5" fmla="*/ 97893 h 250630"/>
                <a:gd name="connsiteX6" fmla="*/ 215837 w 251220"/>
                <a:gd name="connsiteY6" fmla="*/ 74894 h 250630"/>
                <a:gd name="connsiteX7" fmla="*/ 225273 w 251220"/>
                <a:gd name="connsiteY7" fmla="*/ 47178 h 250630"/>
                <a:gd name="connsiteX8" fmla="*/ 204043 w 251220"/>
                <a:gd name="connsiteY8" fmla="*/ 25948 h 250630"/>
                <a:gd name="connsiteX9" fmla="*/ 176326 w 251220"/>
                <a:gd name="connsiteY9" fmla="*/ 35383 h 250630"/>
                <a:gd name="connsiteX10" fmla="*/ 153327 w 251220"/>
                <a:gd name="connsiteY10" fmla="*/ 25948 h 250630"/>
                <a:gd name="connsiteX11" fmla="*/ 140353 w 251220"/>
                <a:gd name="connsiteY11" fmla="*/ 0 h 250630"/>
                <a:gd name="connsiteX12" fmla="*/ 110867 w 251220"/>
                <a:gd name="connsiteY12" fmla="*/ 0 h 250630"/>
                <a:gd name="connsiteX13" fmla="*/ 97893 w 251220"/>
                <a:gd name="connsiteY13" fmla="*/ 25948 h 250630"/>
                <a:gd name="connsiteX14" fmla="*/ 74894 w 251220"/>
                <a:gd name="connsiteY14" fmla="*/ 35383 h 250630"/>
                <a:gd name="connsiteX15" fmla="*/ 47178 w 251220"/>
                <a:gd name="connsiteY15" fmla="*/ 25948 h 250630"/>
                <a:gd name="connsiteX16" fmla="*/ 25948 w 251220"/>
                <a:gd name="connsiteY16" fmla="*/ 47178 h 250630"/>
                <a:gd name="connsiteX17" fmla="*/ 35383 w 251220"/>
                <a:gd name="connsiteY17" fmla="*/ 74894 h 250630"/>
                <a:gd name="connsiteX18" fmla="*/ 25948 w 251220"/>
                <a:gd name="connsiteY18" fmla="*/ 97893 h 250630"/>
                <a:gd name="connsiteX19" fmla="*/ 0 w 251220"/>
                <a:gd name="connsiteY19" fmla="*/ 110867 h 250630"/>
                <a:gd name="connsiteX20" fmla="*/ 0 w 251220"/>
                <a:gd name="connsiteY20" fmla="*/ 140353 h 250630"/>
                <a:gd name="connsiteX21" fmla="*/ 25948 w 251220"/>
                <a:gd name="connsiteY21" fmla="*/ 153327 h 250630"/>
                <a:gd name="connsiteX22" fmla="*/ 35383 w 251220"/>
                <a:gd name="connsiteY22" fmla="*/ 176326 h 250630"/>
                <a:gd name="connsiteX23" fmla="*/ 25948 w 251220"/>
                <a:gd name="connsiteY23" fmla="*/ 204043 h 250630"/>
                <a:gd name="connsiteX24" fmla="*/ 46588 w 251220"/>
                <a:gd name="connsiteY24" fmla="*/ 224683 h 250630"/>
                <a:gd name="connsiteX25" fmla="*/ 74305 w 251220"/>
                <a:gd name="connsiteY25" fmla="*/ 215247 h 250630"/>
                <a:gd name="connsiteX26" fmla="*/ 97304 w 251220"/>
                <a:gd name="connsiteY26" fmla="*/ 224683 h 250630"/>
                <a:gd name="connsiteX27" fmla="*/ 110277 w 251220"/>
                <a:gd name="connsiteY27" fmla="*/ 250630 h 250630"/>
                <a:gd name="connsiteX28" fmla="*/ 139763 w 251220"/>
                <a:gd name="connsiteY28" fmla="*/ 250630 h 250630"/>
                <a:gd name="connsiteX29" fmla="*/ 152737 w 251220"/>
                <a:gd name="connsiteY29" fmla="*/ 224683 h 250630"/>
                <a:gd name="connsiteX30" fmla="*/ 175736 w 251220"/>
                <a:gd name="connsiteY30" fmla="*/ 215247 h 250630"/>
                <a:gd name="connsiteX31" fmla="*/ 203453 w 251220"/>
                <a:gd name="connsiteY31" fmla="*/ 224683 h 250630"/>
                <a:gd name="connsiteX32" fmla="*/ 224683 w 251220"/>
                <a:gd name="connsiteY32" fmla="*/ 204043 h 250630"/>
                <a:gd name="connsiteX33" fmla="*/ 215247 w 251220"/>
                <a:gd name="connsiteY33" fmla="*/ 176326 h 250630"/>
                <a:gd name="connsiteX34" fmla="*/ 225273 w 251220"/>
                <a:gd name="connsiteY34" fmla="*/ 153327 h 250630"/>
                <a:gd name="connsiteX35" fmla="*/ 251220 w 251220"/>
                <a:gd name="connsiteY35" fmla="*/ 140353 h 250630"/>
                <a:gd name="connsiteX36" fmla="*/ 251220 w 251220"/>
                <a:gd name="connsiteY36" fmla="*/ 110867 h 250630"/>
                <a:gd name="connsiteX37" fmla="*/ 225273 w 251220"/>
                <a:gd name="connsiteY37" fmla="*/ 97893 h 25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1220" h="250630">
                  <a:moveTo>
                    <a:pt x="125610" y="169839"/>
                  </a:moveTo>
                  <a:cubicBezTo>
                    <a:pt x="100842" y="169839"/>
                    <a:pt x="81381" y="149789"/>
                    <a:pt x="81381" y="125610"/>
                  </a:cubicBezTo>
                  <a:cubicBezTo>
                    <a:pt x="81381" y="101432"/>
                    <a:pt x="101432" y="81381"/>
                    <a:pt x="125610" y="81381"/>
                  </a:cubicBezTo>
                  <a:cubicBezTo>
                    <a:pt x="150378" y="81381"/>
                    <a:pt x="169839" y="101432"/>
                    <a:pt x="169839" y="125610"/>
                  </a:cubicBezTo>
                  <a:cubicBezTo>
                    <a:pt x="169839" y="149789"/>
                    <a:pt x="149789" y="169839"/>
                    <a:pt x="125610" y="169839"/>
                  </a:cubicBezTo>
                  <a:close/>
                  <a:moveTo>
                    <a:pt x="225273" y="97893"/>
                  </a:moveTo>
                  <a:cubicBezTo>
                    <a:pt x="222914" y="89637"/>
                    <a:pt x="219965" y="81971"/>
                    <a:pt x="215837" y="74894"/>
                  </a:cubicBezTo>
                  <a:lnTo>
                    <a:pt x="225273" y="47178"/>
                  </a:lnTo>
                  <a:lnTo>
                    <a:pt x="204043" y="25948"/>
                  </a:lnTo>
                  <a:lnTo>
                    <a:pt x="176326" y="35383"/>
                  </a:lnTo>
                  <a:cubicBezTo>
                    <a:pt x="169249" y="31255"/>
                    <a:pt x="161583" y="28307"/>
                    <a:pt x="153327" y="25948"/>
                  </a:cubicBezTo>
                  <a:lnTo>
                    <a:pt x="140353" y="0"/>
                  </a:lnTo>
                  <a:lnTo>
                    <a:pt x="110867" y="0"/>
                  </a:lnTo>
                  <a:lnTo>
                    <a:pt x="97893" y="25948"/>
                  </a:lnTo>
                  <a:cubicBezTo>
                    <a:pt x="89637" y="28307"/>
                    <a:pt x="81971" y="31255"/>
                    <a:pt x="74894" y="35383"/>
                  </a:cubicBezTo>
                  <a:lnTo>
                    <a:pt x="47178" y="25948"/>
                  </a:lnTo>
                  <a:lnTo>
                    <a:pt x="25948" y="47178"/>
                  </a:lnTo>
                  <a:lnTo>
                    <a:pt x="35383" y="74894"/>
                  </a:lnTo>
                  <a:cubicBezTo>
                    <a:pt x="31255" y="81971"/>
                    <a:pt x="28306" y="89637"/>
                    <a:pt x="25948" y="97893"/>
                  </a:cubicBezTo>
                  <a:lnTo>
                    <a:pt x="0" y="110867"/>
                  </a:lnTo>
                  <a:lnTo>
                    <a:pt x="0" y="140353"/>
                  </a:lnTo>
                  <a:lnTo>
                    <a:pt x="25948" y="153327"/>
                  </a:lnTo>
                  <a:cubicBezTo>
                    <a:pt x="28306" y="161583"/>
                    <a:pt x="31255" y="169249"/>
                    <a:pt x="35383" y="176326"/>
                  </a:cubicBezTo>
                  <a:lnTo>
                    <a:pt x="25948" y="204043"/>
                  </a:lnTo>
                  <a:lnTo>
                    <a:pt x="46588" y="224683"/>
                  </a:lnTo>
                  <a:lnTo>
                    <a:pt x="74305" y="215247"/>
                  </a:lnTo>
                  <a:cubicBezTo>
                    <a:pt x="81381" y="219375"/>
                    <a:pt x="89048" y="222324"/>
                    <a:pt x="97304" y="224683"/>
                  </a:cubicBezTo>
                  <a:lnTo>
                    <a:pt x="110277" y="250630"/>
                  </a:lnTo>
                  <a:lnTo>
                    <a:pt x="139763" y="250630"/>
                  </a:lnTo>
                  <a:lnTo>
                    <a:pt x="152737" y="224683"/>
                  </a:lnTo>
                  <a:cubicBezTo>
                    <a:pt x="160993" y="222324"/>
                    <a:pt x="168660" y="219375"/>
                    <a:pt x="175736" y="215247"/>
                  </a:cubicBezTo>
                  <a:lnTo>
                    <a:pt x="203453" y="224683"/>
                  </a:lnTo>
                  <a:lnTo>
                    <a:pt x="224683" y="204043"/>
                  </a:lnTo>
                  <a:lnTo>
                    <a:pt x="215247" y="176326"/>
                  </a:lnTo>
                  <a:cubicBezTo>
                    <a:pt x="219375" y="169249"/>
                    <a:pt x="222914" y="160993"/>
                    <a:pt x="225273" y="153327"/>
                  </a:cubicBezTo>
                  <a:lnTo>
                    <a:pt x="251220" y="140353"/>
                  </a:lnTo>
                  <a:lnTo>
                    <a:pt x="251220" y="110867"/>
                  </a:lnTo>
                  <a:lnTo>
                    <a:pt x="225273" y="97893"/>
                  </a:lnTo>
                  <a:close/>
                </a:path>
              </a:pathLst>
            </a:custGeom>
            <a:solidFill>
              <a:srgbClr val="000000"/>
            </a:solidFill>
            <a:ln w="5854" cap="flat">
              <a:noFill/>
              <a:prstDash val="solid"/>
              <a:miter/>
            </a:ln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5939178" y="3749856"/>
              <a:ext cx="400659" cy="356391"/>
            </a:xfrm>
            <a:custGeom>
              <a:avLst/>
              <a:gdLst>
                <a:gd name="connsiteX0" fmla="*/ 125610 w 251220"/>
                <a:gd name="connsiteY0" fmla="*/ 169839 h 250630"/>
                <a:gd name="connsiteX1" fmla="*/ 81381 w 251220"/>
                <a:gd name="connsiteY1" fmla="*/ 125610 h 250630"/>
                <a:gd name="connsiteX2" fmla="*/ 125610 w 251220"/>
                <a:gd name="connsiteY2" fmla="*/ 81381 h 250630"/>
                <a:gd name="connsiteX3" fmla="*/ 169839 w 251220"/>
                <a:gd name="connsiteY3" fmla="*/ 125610 h 250630"/>
                <a:gd name="connsiteX4" fmla="*/ 125610 w 251220"/>
                <a:gd name="connsiteY4" fmla="*/ 169839 h 250630"/>
                <a:gd name="connsiteX5" fmla="*/ 125610 w 251220"/>
                <a:gd name="connsiteY5" fmla="*/ 169839 h 250630"/>
                <a:gd name="connsiteX6" fmla="*/ 215837 w 251220"/>
                <a:gd name="connsiteY6" fmla="*/ 74894 h 250630"/>
                <a:gd name="connsiteX7" fmla="*/ 225273 w 251220"/>
                <a:gd name="connsiteY7" fmla="*/ 47178 h 250630"/>
                <a:gd name="connsiteX8" fmla="*/ 204043 w 251220"/>
                <a:gd name="connsiteY8" fmla="*/ 25948 h 250630"/>
                <a:gd name="connsiteX9" fmla="*/ 176326 w 251220"/>
                <a:gd name="connsiteY9" fmla="*/ 35383 h 250630"/>
                <a:gd name="connsiteX10" fmla="*/ 153327 w 251220"/>
                <a:gd name="connsiteY10" fmla="*/ 25948 h 250630"/>
                <a:gd name="connsiteX11" fmla="*/ 140353 w 251220"/>
                <a:gd name="connsiteY11" fmla="*/ 0 h 250630"/>
                <a:gd name="connsiteX12" fmla="*/ 110867 w 251220"/>
                <a:gd name="connsiteY12" fmla="*/ 0 h 250630"/>
                <a:gd name="connsiteX13" fmla="*/ 97893 w 251220"/>
                <a:gd name="connsiteY13" fmla="*/ 25948 h 250630"/>
                <a:gd name="connsiteX14" fmla="*/ 74894 w 251220"/>
                <a:gd name="connsiteY14" fmla="*/ 35383 h 250630"/>
                <a:gd name="connsiteX15" fmla="*/ 47178 w 251220"/>
                <a:gd name="connsiteY15" fmla="*/ 25948 h 250630"/>
                <a:gd name="connsiteX16" fmla="*/ 26537 w 251220"/>
                <a:gd name="connsiteY16" fmla="*/ 46588 h 250630"/>
                <a:gd name="connsiteX17" fmla="*/ 35383 w 251220"/>
                <a:gd name="connsiteY17" fmla="*/ 74305 h 250630"/>
                <a:gd name="connsiteX18" fmla="*/ 25948 w 251220"/>
                <a:gd name="connsiteY18" fmla="*/ 97304 h 250630"/>
                <a:gd name="connsiteX19" fmla="*/ 0 w 251220"/>
                <a:gd name="connsiteY19" fmla="*/ 110277 h 250630"/>
                <a:gd name="connsiteX20" fmla="*/ 0 w 251220"/>
                <a:gd name="connsiteY20" fmla="*/ 139763 h 250630"/>
                <a:gd name="connsiteX21" fmla="*/ 25948 w 251220"/>
                <a:gd name="connsiteY21" fmla="*/ 152737 h 250630"/>
                <a:gd name="connsiteX22" fmla="*/ 35383 w 251220"/>
                <a:gd name="connsiteY22" fmla="*/ 175736 h 250630"/>
                <a:gd name="connsiteX23" fmla="*/ 26537 w 251220"/>
                <a:gd name="connsiteY23" fmla="*/ 203453 h 250630"/>
                <a:gd name="connsiteX24" fmla="*/ 47178 w 251220"/>
                <a:gd name="connsiteY24" fmla="*/ 224093 h 250630"/>
                <a:gd name="connsiteX25" fmla="*/ 74894 w 251220"/>
                <a:gd name="connsiteY25" fmla="*/ 215247 h 250630"/>
                <a:gd name="connsiteX26" fmla="*/ 97893 w 251220"/>
                <a:gd name="connsiteY26" fmla="*/ 224683 h 250630"/>
                <a:gd name="connsiteX27" fmla="*/ 110867 w 251220"/>
                <a:gd name="connsiteY27" fmla="*/ 250630 h 250630"/>
                <a:gd name="connsiteX28" fmla="*/ 140353 w 251220"/>
                <a:gd name="connsiteY28" fmla="*/ 250630 h 250630"/>
                <a:gd name="connsiteX29" fmla="*/ 153327 w 251220"/>
                <a:gd name="connsiteY29" fmla="*/ 224683 h 250630"/>
                <a:gd name="connsiteX30" fmla="*/ 176326 w 251220"/>
                <a:gd name="connsiteY30" fmla="*/ 215247 h 250630"/>
                <a:gd name="connsiteX31" fmla="*/ 204043 w 251220"/>
                <a:gd name="connsiteY31" fmla="*/ 224683 h 250630"/>
                <a:gd name="connsiteX32" fmla="*/ 224683 w 251220"/>
                <a:gd name="connsiteY32" fmla="*/ 203453 h 250630"/>
                <a:gd name="connsiteX33" fmla="*/ 215837 w 251220"/>
                <a:gd name="connsiteY33" fmla="*/ 176326 h 250630"/>
                <a:gd name="connsiteX34" fmla="*/ 225273 w 251220"/>
                <a:gd name="connsiteY34" fmla="*/ 153327 h 250630"/>
                <a:gd name="connsiteX35" fmla="*/ 251220 w 251220"/>
                <a:gd name="connsiteY35" fmla="*/ 140353 h 250630"/>
                <a:gd name="connsiteX36" fmla="*/ 251220 w 251220"/>
                <a:gd name="connsiteY36" fmla="*/ 110867 h 250630"/>
                <a:gd name="connsiteX37" fmla="*/ 225273 w 251220"/>
                <a:gd name="connsiteY37" fmla="*/ 97893 h 250630"/>
                <a:gd name="connsiteX38" fmla="*/ 215837 w 251220"/>
                <a:gd name="connsiteY38" fmla="*/ 74894 h 25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1220" h="250630">
                  <a:moveTo>
                    <a:pt x="125610" y="169839"/>
                  </a:moveTo>
                  <a:cubicBezTo>
                    <a:pt x="100842" y="169839"/>
                    <a:pt x="81381" y="149789"/>
                    <a:pt x="81381" y="125610"/>
                  </a:cubicBezTo>
                  <a:cubicBezTo>
                    <a:pt x="81381" y="100842"/>
                    <a:pt x="101432" y="81381"/>
                    <a:pt x="125610" y="81381"/>
                  </a:cubicBezTo>
                  <a:cubicBezTo>
                    <a:pt x="150378" y="81381"/>
                    <a:pt x="169839" y="101432"/>
                    <a:pt x="169839" y="125610"/>
                  </a:cubicBezTo>
                  <a:cubicBezTo>
                    <a:pt x="169839" y="149789"/>
                    <a:pt x="150378" y="169839"/>
                    <a:pt x="125610" y="169839"/>
                  </a:cubicBezTo>
                  <a:lnTo>
                    <a:pt x="125610" y="169839"/>
                  </a:lnTo>
                  <a:close/>
                  <a:moveTo>
                    <a:pt x="215837" y="74894"/>
                  </a:moveTo>
                  <a:lnTo>
                    <a:pt x="225273" y="47178"/>
                  </a:lnTo>
                  <a:lnTo>
                    <a:pt x="204043" y="25948"/>
                  </a:lnTo>
                  <a:lnTo>
                    <a:pt x="176326" y="35383"/>
                  </a:lnTo>
                  <a:cubicBezTo>
                    <a:pt x="169249" y="31255"/>
                    <a:pt x="160993" y="28306"/>
                    <a:pt x="153327" y="25948"/>
                  </a:cubicBezTo>
                  <a:lnTo>
                    <a:pt x="140353" y="0"/>
                  </a:lnTo>
                  <a:lnTo>
                    <a:pt x="110867" y="0"/>
                  </a:lnTo>
                  <a:lnTo>
                    <a:pt x="97893" y="25948"/>
                  </a:lnTo>
                  <a:cubicBezTo>
                    <a:pt x="89637" y="28306"/>
                    <a:pt x="81971" y="31255"/>
                    <a:pt x="74894" y="35383"/>
                  </a:cubicBezTo>
                  <a:lnTo>
                    <a:pt x="47178" y="25948"/>
                  </a:lnTo>
                  <a:lnTo>
                    <a:pt x="26537" y="46588"/>
                  </a:lnTo>
                  <a:lnTo>
                    <a:pt x="35383" y="74305"/>
                  </a:lnTo>
                  <a:cubicBezTo>
                    <a:pt x="31255" y="81381"/>
                    <a:pt x="28307" y="89637"/>
                    <a:pt x="25948" y="97304"/>
                  </a:cubicBezTo>
                  <a:lnTo>
                    <a:pt x="0" y="110277"/>
                  </a:lnTo>
                  <a:lnTo>
                    <a:pt x="0" y="139763"/>
                  </a:lnTo>
                  <a:lnTo>
                    <a:pt x="25948" y="152737"/>
                  </a:lnTo>
                  <a:cubicBezTo>
                    <a:pt x="28307" y="160993"/>
                    <a:pt x="31255" y="168660"/>
                    <a:pt x="35383" y="175736"/>
                  </a:cubicBezTo>
                  <a:lnTo>
                    <a:pt x="26537" y="203453"/>
                  </a:lnTo>
                  <a:lnTo>
                    <a:pt x="47178" y="224093"/>
                  </a:lnTo>
                  <a:lnTo>
                    <a:pt x="74894" y="215247"/>
                  </a:lnTo>
                  <a:cubicBezTo>
                    <a:pt x="81971" y="219375"/>
                    <a:pt x="89637" y="222324"/>
                    <a:pt x="97893" y="224683"/>
                  </a:cubicBezTo>
                  <a:lnTo>
                    <a:pt x="110867" y="250630"/>
                  </a:lnTo>
                  <a:lnTo>
                    <a:pt x="140353" y="250630"/>
                  </a:lnTo>
                  <a:lnTo>
                    <a:pt x="153327" y="224683"/>
                  </a:lnTo>
                  <a:cubicBezTo>
                    <a:pt x="161583" y="222324"/>
                    <a:pt x="169249" y="219375"/>
                    <a:pt x="176326" y="215247"/>
                  </a:cubicBezTo>
                  <a:lnTo>
                    <a:pt x="204043" y="224683"/>
                  </a:lnTo>
                  <a:lnTo>
                    <a:pt x="224683" y="203453"/>
                  </a:lnTo>
                  <a:lnTo>
                    <a:pt x="215837" y="176326"/>
                  </a:lnTo>
                  <a:cubicBezTo>
                    <a:pt x="219965" y="169249"/>
                    <a:pt x="222914" y="161583"/>
                    <a:pt x="225273" y="153327"/>
                  </a:cubicBezTo>
                  <a:lnTo>
                    <a:pt x="251220" y="140353"/>
                  </a:lnTo>
                  <a:lnTo>
                    <a:pt x="251220" y="110867"/>
                  </a:lnTo>
                  <a:lnTo>
                    <a:pt x="225273" y="97893"/>
                  </a:lnTo>
                  <a:cubicBezTo>
                    <a:pt x="222914" y="89637"/>
                    <a:pt x="219965" y="81971"/>
                    <a:pt x="215837" y="74894"/>
                  </a:cubicBezTo>
                  <a:close/>
                </a:path>
              </a:pathLst>
            </a:custGeom>
            <a:solidFill>
              <a:srgbClr val="000000"/>
            </a:solidFill>
            <a:ln w="5854" cap="flat">
              <a:noFill/>
              <a:prstDash val="solid"/>
              <a:miter/>
            </a:ln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030842" y="3465191"/>
            <a:ext cx="394659" cy="485213"/>
            <a:chOff x="4246347" y="3493919"/>
            <a:chExt cx="559279" cy="485213"/>
          </a:xfrm>
        </p:grpSpPr>
        <p:sp>
          <p:nvSpPr>
            <p:cNvPr id="36" name="Freeform: Shape 35"/>
            <p:cNvSpPr/>
            <p:nvPr/>
          </p:nvSpPr>
          <p:spPr>
            <a:xfrm>
              <a:off x="4246347" y="3493919"/>
              <a:ext cx="559279" cy="485213"/>
            </a:xfrm>
            <a:custGeom>
              <a:avLst/>
              <a:gdLst>
                <a:gd name="connsiteX0" fmla="*/ 381551 w 466618"/>
                <a:gd name="connsiteY0" fmla="*/ 323169 h 467207"/>
                <a:gd name="connsiteX1" fmla="*/ 344989 w 466618"/>
                <a:gd name="connsiteY1" fmla="*/ 311964 h 467207"/>
                <a:gd name="connsiteX2" fmla="*/ 318451 w 466618"/>
                <a:gd name="connsiteY2" fmla="*/ 286017 h 467207"/>
                <a:gd name="connsiteX3" fmla="*/ 355014 w 466618"/>
                <a:gd name="connsiteY3" fmla="*/ 178688 h 467207"/>
                <a:gd name="connsiteX4" fmla="*/ 178098 w 466618"/>
                <a:gd name="connsiteY4" fmla="*/ 3 h 467207"/>
                <a:gd name="connsiteX5" fmla="*/ 3 w 466618"/>
                <a:gd name="connsiteY5" fmla="*/ 176919 h 467207"/>
                <a:gd name="connsiteX6" fmla="*/ 176919 w 466618"/>
                <a:gd name="connsiteY6" fmla="*/ 355014 h 467207"/>
                <a:gd name="connsiteX7" fmla="*/ 285427 w 466618"/>
                <a:gd name="connsiteY7" fmla="*/ 318451 h 467207"/>
                <a:gd name="connsiteX8" fmla="*/ 311375 w 466618"/>
                <a:gd name="connsiteY8" fmla="*/ 344399 h 467207"/>
                <a:gd name="connsiteX9" fmla="*/ 322579 w 466618"/>
                <a:gd name="connsiteY9" fmla="*/ 381551 h 467207"/>
                <a:gd name="connsiteX10" fmla="*/ 396294 w 466618"/>
                <a:gd name="connsiteY10" fmla="*/ 455266 h 467207"/>
                <a:gd name="connsiteX11" fmla="*/ 454676 w 466618"/>
                <a:gd name="connsiteY11" fmla="*/ 455266 h 467207"/>
                <a:gd name="connsiteX12" fmla="*/ 454676 w 466618"/>
                <a:gd name="connsiteY12" fmla="*/ 396884 h 467207"/>
                <a:gd name="connsiteX13" fmla="*/ 381551 w 466618"/>
                <a:gd name="connsiteY13" fmla="*/ 323169 h 467207"/>
                <a:gd name="connsiteX14" fmla="*/ 178098 w 466618"/>
                <a:gd name="connsiteY14" fmla="*/ 319631 h 467207"/>
                <a:gd name="connsiteX15" fmla="*/ 36566 w 466618"/>
                <a:gd name="connsiteY15" fmla="*/ 178098 h 467207"/>
                <a:gd name="connsiteX16" fmla="*/ 178098 w 466618"/>
                <a:gd name="connsiteY16" fmla="*/ 36566 h 467207"/>
                <a:gd name="connsiteX17" fmla="*/ 319631 w 466618"/>
                <a:gd name="connsiteY17" fmla="*/ 178098 h 467207"/>
                <a:gd name="connsiteX18" fmla="*/ 178098 w 466618"/>
                <a:gd name="connsiteY18" fmla="*/ 319631 h 46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6618" h="467207">
                  <a:moveTo>
                    <a:pt x="381551" y="323169"/>
                  </a:moveTo>
                  <a:cubicBezTo>
                    <a:pt x="372116" y="313734"/>
                    <a:pt x="357963" y="309016"/>
                    <a:pt x="344989" y="311964"/>
                  </a:cubicBezTo>
                  <a:lnTo>
                    <a:pt x="318451" y="286017"/>
                  </a:lnTo>
                  <a:cubicBezTo>
                    <a:pt x="342040" y="255351"/>
                    <a:pt x="355014" y="217609"/>
                    <a:pt x="355014" y="178688"/>
                  </a:cubicBezTo>
                  <a:cubicBezTo>
                    <a:pt x="355604" y="80205"/>
                    <a:pt x="275992" y="593"/>
                    <a:pt x="178098" y="3"/>
                  </a:cubicBezTo>
                  <a:cubicBezTo>
                    <a:pt x="80205" y="-586"/>
                    <a:pt x="593" y="79026"/>
                    <a:pt x="3" y="176919"/>
                  </a:cubicBezTo>
                  <a:cubicBezTo>
                    <a:pt x="-586" y="274812"/>
                    <a:pt x="79026" y="354424"/>
                    <a:pt x="176919" y="355014"/>
                  </a:cubicBezTo>
                  <a:cubicBezTo>
                    <a:pt x="215840" y="355014"/>
                    <a:pt x="254172" y="342040"/>
                    <a:pt x="285427" y="318451"/>
                  </a:cubicBezTo>
                  <a:lnTo>
                    <a:pt x="311375" y="344399"/>
                  </a:lnTo>
                  <a:cubicBezTo>
                    <a:pt x="309016" y="357963"/>
                    <a:pt x="313144" y="371526"/>
                    <a:pt x="322579" y="381551"/>
                  </a:cubicBezTo>
                  <a:lnTo>
                    <a:pt x="396294" y="455266"/>
                  </a:lnTo>
                  <a:cubicBezTo>
                    <a:pt x="412217" y="471189"/>
                    <a:pt x="438754" y="471189"/>
                    <a:pt x="454676" y="455266"/>
                  </a:cubicBezTo>
                  <a:cubicBezTo>
                    <a:pt x="470599" y="439344"/>
                    <a:pt x="470599" y="412806"/>
                    <a:pt x="454676" y="396884"/>
                  </a:cubicBezTo>
                  <a:lnTo>
                    <a:pt x="381551" y="323169"/>
                  </a:lnTo>
                  <a:close/>
                  <a:moveTo>
                    <a:pt x="178098" y="319631"/>
                  </a:moveTo>
                  <a:cubicBezTo>
                    <a:pt x="99666" y="319631"/>
                    <a:pt x="36566" y="256531"/>
                    <a:pt x="36566" y="178098"/>
                  </a:cubicBezTo>
                  <a:cubicBezTo>
                    <a:pt x="36566" y="99666"/>
                    <a:pt x="99666" y="36566"/>
                    <a:pt x="178098" y="36566"/>
                  </a:cubicBezTo>
                  <a:cubicBezTo>
                    <a:pt x="256531" y="36566"/>
                    <a:pt x="319631" y="99666"/>
                    <a:pt x="319631" y="178098"/>
                  </a:cubicBezTo>
                  <a:cubicBezTo>
                    <a:pt x="319631" y="255941"/>
                    <a:pt x="255941" y="319631"/>
                    <a:pt x="178098" y="319631"/>
                  </a:cubicBezTo>
                  <a:close/>
                </a:path>
              </a:pathLst>
            </a:custGeom>
            <a:solidFill>
              <a:srgbClr val="000000"/>
            </a:solidFill>
            <a:ln w="5854" cap="flat">
              <a:noFill/>
              <a:prstDash val="solid"/>
              <a:miter/>
            </a:ln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37" name="Freeform: Shape 36"/>
            <p:cNvSpPr/>
            <p:nvPr/>
          </p:nvSpPr>
          <p:spPr>
            <a:xfrm>
              <a:off x="4324460" y="3609593"/>
              <a:ext cx="304641" cy="193768"/>
            </a:xfrm>
            <a:custGeom>
              <a:avLst/>
              <a:gdLst>
                <a:gd name="connsiteX0" fmla="*/ 253579 w 254168"/>
                <a:gd name="connsiteY0" fmla="*/ 81607 h 186577"/>
                <a:gd name="connsiteX1" fmla="*/ 219965 w 254168"/>
                <a:gd name="connsiteY1" fmla="*/ 81607 h 186577"/>
                <a:gd name="connsiteX2" fmla="*/ 212299 w 254168"/>
                <a:gd name="connsiteY2" fmla="*/ 86325 h 186577"/>
                <a:gd name="connsiteX3" fmla="*/ 189889 w 254168"/>
                <a:gd name="connsiteY3" fmla="*/ 110503 h 186577"/>
                <a:gd name="connsiteX4" fmla="*/ 171018 w 254168"/>
                <a:gd name="connsiteY4" fmla="*/ 45045 h 186577"/>
                <a:gd name="connsiteX5" fmla="*/ 158045 w 254168"/>
                <a:gd name="connsiteY5" fmla="*/ 37968 h 186577"/>
                <a:gd name="connsiteX6" fmla="*/ 150968 w 254168"/>
                <a:gd name="connsiteY6" fmla="*/ 44455 h 186577"/>
                <a:gd name="connsiteX7" fmla="*/ 115585 w 254168"/>
                <a:gd name="connsiteY7" fmla="*/ 138220 h 186577"/>
                <a:gd name="connsiteX8" fmla="*/ 91406 w 254168"/>
                <a:gd name="connsiteY8" fmla="*/ 8482 h 186577"/>
                <a:gd name="connsiteX9" fmla="*/ 79612 w 254168"/>
                <a:gd name="connsiteY9" fmla="*/ 226 h 186577"/>
                <a:gd name="connsiteX10" fmla="*/ 71356 w 254168"/>
                <a:gd name="connsiteY10" fmla="*/ 7303 h 186577"/>
                <a:gd name="connsiteX11" fmla="*/ 45998 w 254168"/>
                <a:gd name="connsiteY11" fmla="*/ 81607 h 186577"/>
                <a:gd name="connsiteX12" fmla="*/ 0 w 254168"/>
                <a:gd name="connsiteY12" fmla="*/ 81607 h 186577"/>
                <a:gd name="connsiteX13" fmla="*/ 0 w 254168"/>
                <a:gd name="connsiteY13" fmla="*/ 105196 h 186577"/>
                <a:gd name="connsiteX14" fmla="*/ 53664 w 254168"/>
                <a:gd name="connsiteY14" fmla="*/ 105196 h 186577"/>
                <a:gd name="connsiteX15" fmla="*/ 63690 w 254168"/>
                <a:gd name="connsiteY15" fmla="*/ 96350 h 186577"/>
                <a:gd name="connsiteX16" fmla="*/ 78433 w 254168"/>
                <a:gd name="connsiteY16" fmla="*/ 51532 h 186577"/>
                <a:gd name="connsiteX17" fmla="*/ 102021 w 254168"/>
                <a:gd name="connsiteY17" fmla="*/ 178321 h 186577"/>
                <a:gd name="connsiteX18" fmla="*/ 111457 w 254168"/>
                <a:gd name="connsiteY18" fmla="*/ 186577 h 186577"/>
                <a:gd name="connsiteX19" fmla="*/ 112636 w 254168"/>
                <a:gd name="connsiteY19" fmla="*/ 186577 h 186577"/>
                <a:gd name="connsiteX20" fmla="*/ 122661 w 254168"/>
                <a:gd name="connsiteY20" fmla="*/ 180090 h 186577"/>
                <a:gd name="connsiteX21" fmla="*/ 160404 w 254168"/>
                <a:gd name="connsiteY21" fmla="*/ 81017 h 186577"/>
                <a:gd name="connsiteX22" fmla="*/ 175736 w 254168"/>
                <a:gd name="connsiteY22" fmla="*/ 134092 h 186577"/>
                <a:gd name="connsiteX23" fmla="*/ 188710 w 254168"/>
                <a:gd name="connsiteY23" fmla="*/ 141169 h 186577"/>
                <a:gd name="connsiteX24" fmla="*/ 193428 w 254168"/>
                <a:gd name="connsiteY24" fmla="*/ 138220 h 186577"/>
                <a:gd name="connsiteX25" fmla="*/ 225273 w 254168"/>
                <a:gd name="connsiteY25" fmla="*/ 105196 h 186577"/>
                <a:gd name="connsiteX26" fmla="*/ 254169 w 254168"/>
                <a:gd name="connsiteY26" fmla="*/ 105196 h 186577"/>
                <a:gd name="connsiteX27" fmla="*/ 254169 w 254168"/>
                <a:gd name="connsiteY27" fmla="*/ 81607 h 18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54168" h="186577">
                  <a:moveTo>
                    <a:pt x="253579" y="81607"/>
                  </a:moveTo>
                  <a:lnTo>
                    <a:pt x="219965" y="81607"/>
                  </a:lnTo>
                  <a:cubicBezTo>
                    <a:pt x="217017" y="82197"/>
                    <a:pt x="214068" y="83966"/>
                    <a:pt x="212299" y="86325"/>
                  </a:cubicBezTo>
                  <a:lnTo>
                    <a:pt x="189889" y="110503"/>
                  </a:lnTo>
                  <a:lnTo>
                    <a:pt x="171018" y="45045"/>
                  </a:lnTo>
                  <a:cubicBezTo>
                    <a:pt x="169249" y="39737"/>
                    <a:pt x="163352" y="36199"/>
                    <a:pt x="158045" y="37968"/>
                  </a:cubicBezTo>
                  <a:cubicBezTo>
                    <a:pt x="155096" y="39147"/>
                    <a:pt x="152147" y="40917"/>
                    <a:pt x="150968" y="44455"/>
                  </a:cubicBezTo>
                  <a:lnTo>
                    <a:pt x="115585" y="138220"/>
                  </a:lnTo>
                  <a:lnTo>
                    <a:pt x="91406" y="8482"/>
                  </a:lnTo>
                  <a:cubicBezTo>
                    <a:pt x="90227" y="2585"/>
                    <a:pt x="84920" y="-953"/>
                    <a:pt x="79612" y="226"/>
                  </a:cubicBezTo>
                  <a:cubicBezTo>
                    <a:pt x="76074" y="816"/>
                    <a:pt x="73125" y="3764"/>
                    <a:pt x="71356" y="7303"/>
                  </a:cubicBezTo>
                  <a:lnTo>
                    <a:pt x="45998" y="81607"/>
                  </a:lnTo>
                  <a:lnTo>
                    <a:pt x="0" y="81607"/>
                  </a:lnTo>
                  <a:lnTo>
                    <a:pt x="0" y="105196"/>
                  </a:lnTo>
                  <a:lnTo>
                    <a:pt x="53664" y="105196"/>
                  </a:lnTo>
                  <a:cubicBezTo>
                    <a:pt x="58382" y="104606"/>
                    <a:pt x="62510" y="101068"/>
                    <a:pt x="63690" y="96350"/>
                  </a:cubicBezTo>
                  <a:lnTo>
                    <a:pt x="78433" y="51532"/>
                  </a:lnTo>
                  <a:lnTo>
                    <a:pt x="102021" y="178321"/>
                  </a:lnTo>
                  <a:cubicBezTo>
                    <a:pt x="102611" y="183039"/>
                    <a:pt x="106739" y="186577"/>
                    <a:pt x="111457" y="186577"/>
                  </a:cubicBezTo>
                  <a:lnTo>
                    <a:pt x="112636" y="186577"/>
                  </a:lnTo>
                  <a:cubicBezTo>
                    <a:pt x="116764" y="186577"/>
                    <a:pt x="120892" y="184218"/>
                    <a:pt x="122661" y="180090"/>
                  </a:cubicBezTo>
                  <a:lnTo>
                    <a:pt x="160404" y="81017"/>
                  </a:lnTo>
                  <a:lnTo>
                    <a:pt x="175736" y="134092"/>
                  </a:lnTo>
                  <a:cubicBezTo>
                    <a:pt x="177505" y="139400"/>
                    <a:pt x="182813" y="142938"/>
                    <a:pt x="188710" y="141169"/>
                  </a:cubicBezTo>
                  <a:cubicBezTo>
                    <a:pt x="190479" y="140579"/>
                    <a:pt x="192248" y="139400"/>
                    <a:pt x="193428" y="138220"/>
                  </a:cubicBezTo>
                  <a:lnTo>
                    <a:pt x="225273" y="105196"/>
                  </a:lnTo>
                  <a:lnTo>
                    <a:pt x="254169" y="105196"/>
                  </a:lnTo>
                  <a:lnTo>
                    <a:pt x="254169" y="81607"/>
                  </a:lnTo>
                  <a:close/>
                </a:path>
              </a:pathLst>
            </a:custGeom>
            <a:solidFill>
              <a:srgbClr val="000000"/>
            </a:solidFill>
            <a:ln w="5854" cap="flat">
              <a:noFill/>
              <a:prstDash val="solid"/>
              <a:miter/>
            </a:ln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471952" y="4976003"/>
            <a:ext cx="324699" cy="460136"/>
            <a:chOff x="7705691" y="5004731"/>
            <a:chExt cx="460137" cy="460136"/>
          </a:xfrm>
        </p:grpSpPr>
        <p:sp>
          <p:nvSpPr>
            <p:cNvPr id="45" name="Freeform: Shape 44"/>
            <p:cNvSpPr/>
            <p:nvPr/>
          </p:nvSpPr>
          <p:spPr>
            <a:xfrm>
              <a:off x="7868195" y="5004731"/>
              <a:ext cx="297633" cy="297050"/>
            </a:xfrm>
            <a:custGeom>
              <a:avLst/>
              <a:gdLst>
                <a:gd name="connsiteX0" fmla="*/ 245212 w 297633"/>
                <a:gd name="connsiteY0" fmla="*/ 52421 h 297050"/>
                <a:gd name="connsiteX1" fmla="*/ 239388 w 297633"/>
                <a:gd name="connsiteY1" fmla="*/ 0 h 297050"/>
                <a:gd name="connsiteX2" fmla="*/ 175318 w 297633"/>
                <a:gd name="connsiteY2" fmla="*/ 64070 h 297050"/>
                <a:gd name="connsiteX3" fmla="*/ 178813 w 297633"/>
                <a:gd name="connsiteY3" fmla="*/ 94357 h 297050"/>
                <a:gd name="connsiteX4" fmla="*/ 85620 w 297633"/>
                <a:gd name="connsiteY4" fmla="*/ 187550 h 297050"/>
                <a:gd name="connsiteX5" fmla="*/ 58245 w 297633"/>
                <a:gd name="connsiteY5" fmla="*/ 180560 h 297050"/>
                <a:gd name="connsiteX6" fmla="*/ 0 w 297633"/>
                <a:gd name="connsiteY6" fmla="*/ 238805 h 297050"/>
                <a:gd name="connsiteX7" fmla="*/ 58245 w 297633"/>
                <a:gd name="connsiteY7" fmla="*/ 297051 h 297050"/>
                <a:gd name="connsiteX8" fmla="*/ 116490 w 297633"/>
                <a:gd name="connsiteY8" fmla="*/ 238805 h 297050"/>
                <a:gd name="connsiteX9" fmla="*/ 110083 w 297633"/>
                <a:gd name="connsiteY9" fmla="*/ 212013 h 297050"/>
                <a:gd name="connsiteX10" fmla="*/ 203276 w 297633"/>
                <a:gd name="connsiteY10" fmla="*/ 118820 h 297050"/>
                <a:gd name="connsiteX11" fmla="*/ 233563 w 297633"/>
                <a:gd name="connsiteY11" fmla="*/ 122315 h 297050"/>
                <a:gd name="connsiteX12" fmla="*/ 297633 w 297633"/>
                <a:gd name="connsiteY12" fmla="*/ 58245 h 297050"/>
                <a:gd name="connsiteX13" fmla="*/ 245212 w 297633"/>
                <a:gd name="connsiteY13" fmla="*/ 52421 h 29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7633" h="297050">
                  <a:moveTo>
                    <a:pt x="245212" y="52421"/>
                  </a:moveTo>
                  <a:lnTo>
                    <a:pt x="239388" y="0"/>
                  </a:lnTo>
                  <a:lnTo>
                    <a:pt x="175318" y="64070"/>
                  </a:lnTo>
                  <a:lnTo>
                    <a:pt x="178813" y="94357"/>
                  </a:lnTo>
                  <a:lnTo>
                    <a:pt x="85620" y="187550"/>
                  </a:lnTo>
                  <a:cubicBezTo>
                    <a:pt x="77466" y="183472"/>
                    <a:pt x="68147" y="180560"/>
                    <a:pt x="58245" y="180560"/>
                  </a:cubicBezTo>
                  <a:cubicBezTo>
                    <a:pt x="26210" y="180560"/>
                    <a:pt x="0" y="206770"/>
                    <a:pt x="0" y="238805"/>
                  </a:cubicBezTo>
                  <a:cubicBezTo>
                    <a:pt x="0" y="270840"/>
                    <a:pt x="26210" y="297051"/>
                    <a:pt x="58245" y="297051"/>
                  </a:cubicBezTo>
                  <a:cubicBezTo>
                    <a:pt x="90280" y="297051"/>
                    <a:pt x="116490" y="270840"/>
                    <a:pt x="116490" y="238805"/>
                  </a:cubicBezTo>
                  <a:cubicBezTo>
                    <a:pt x="116490" y="228904"/>
                    <a:pt x="114161" y="220167"/>
                    <a:pt x="110083" y="212013"/>
                  </a:cubicBezTo>
                  <a:lnTo>
                    <a:pt x="203276" y="118820"/>
                  </a:lnTo>
                  <a:lnTo>
                    <a:pt x="233563" y="122315"/>
                  </a:lnTo>
                  <a:lnTo>
                    <a:pt x="297633" y="58245"/>
                  </a:lnTo>
                  <a:lnTo>
                    <a:pt x="245212" y="52421"/>
                  </a:lnTo>
                  <a:close/>
                </a:path>
              </a:pathLst>
            </a:custGeom>
            <a:solidFill>
              <a:srgbClr val="0F0F0F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7705691" y="5022204"/>
              <a:ext cx="442663" cy="442663"/>
            </a:xfrm>
            <a:custGeom>
              <a:avLst/>
              <a:gdLst>
                <a:gd name="connsiteX0" fmla="*/ 412376 w 442663"/>
                <a:gd name="connsiteY0" fmla="*/ 121150 h 442663"/>
                <a:gd name="connsiteX1" fmla="*/ 404804 w 442663"/>
                <a:gd name="connsiteY1" fmla="*/ 129304 h 442663"/>
                <a:gd name="connsiteX2" fmla="*/ 393738 w 442663"/>
                <a:gd name="connsiteY2" fmla="*/ 128139 h 442663"/>
                <a:gd name="connsiteX3" fmla="*/ 381506 w 442663"/>
                <a:gd name="connsiteY3" fmla="*/ 126392 h 442663"/>
                <a:gd name="connsiteX4" fmla="*/ 407716 w 442663"/>
                <a:gd name="connsiteY4" fmla="*/ 221332 h 442663"/>
                <a:gd name="connsiteX5" fmla="*/ 221332 w 442663"/>
                <a:gd name="connsiteY5" fmla="*/ 407716 h 442663"/>
                <a:gd name="connsiteX6" fmla="*/ 34947 w 442663"/>
                <a:gd name="connsiteY6" fmla="*/ 221332 h 442663"/>
                <a:gd name="connsiteX7" fmla="*/ 221332 w 442663"/>
                <a:gd name="connsiteY7" fmla="*/ 34947 h 442663"/>
                <a:gd name="connsiteX8" fmla="*/ 316271 w 442663"/>
                <a:gd name="connsiteY8" fmla="*/ 61157 h 442663"/>
                <a:gd name="connsiteX9" fmla="*/ 315107 w 442663"/>
                <a:gd name="connsiteY9" fmla="*/ 49508 h 442663"/>
                <a:gd name="connsiteX10" fmla="*/ 313359 w 442663"/>
                <a:gd name="connsiteY10" fmla="*/ 37859 h 442663"/>
                <a:gd name="connsiteX11" fmla="*/ 321514 w 442663"/>
                <a:gd name="connsiteY11" fmla="*/ 29705 h 442663"/>
                <a:gd name="connsiteX12" fmla="*/ 325591 w 442663"/>
                <a:gd name="connsiteY12" fmla="*/ 25628 h 442663"/>
                <a:gd name="connsiteX13" fmla="*/ 221332 w 442663"/>
                <a:gd name="connsiteY13" fmla="*/ 0 h 442663"/>
                <a:gd name="connsiteX14" fmla="*/ 0 w 442663"/>
                <a:gd name="connsiteY14" fmla="*/ 221332 h 442663"/>
                <a:gd name="connsiteX15" fmla="*/ 221332 w 442663"/>
                <a:gd name="connsiteY15" fmla="*/ 442664 h 442663"/>
                <a:gd name="connsiteX16" fmla="*/ 442664 w 442663"/>
                <a:gd name="connsiteY16" fmla="*/ 221332 h 442663"/>
                <a:gd name="connsiteX17" fmla="*/ 416453 w 442663"/>
                <a:gd name="connsiteY17" fmla="*/ 117655 h 442663"/>
                <a:gd name="connsiteX18" fmla="*/ 412376 w 442663"/>
                <a:gd name="connsiteY18" fmla="*/ 121150 h 44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2663" h="442663">
                  <a:moveTo>
                    <a:pt x="412376" y="121150"/>
                  </a:moveTo>
                  <a:lnTo>
                    <a:pt x="404804" y="129304"/>
                  </a:lnTo>
                  <a:lnTo>
                    <a:pt x="393738" y="128139"/>
                  </a:lnTo>
                  <a:lnTo>
                    <a:pt x="381506" y="126392"/>
                  </a:lnTo>
                  <a:cubicBezTo>
                    <a:pt x="397815" y="154350"/>
                    <a:pt x="407716" y="186385"/>
                    <a:pt x="407716" y="221332"/>
                  </a:cubicBezTo>
                  <a:cubicBezTo>
                    <a:pt x="407716" y="323843"/>
                    <a:pt x="323843" y="407716"/>
                    <a:pt x="221332" y="407716"/>
                  </a:cubicBezTo>
                  <a:cubicBezTo>
                    <a:pt x="118820" y="407716"/>
                    <a:pt x="34947" y="323843"/>
                    <a:pt x="34947" y="221332"/>
                  </a:cubicBezTo>
                  <a:cubicBezTo>
                    <a:pt x="34947" y="118820"/>
                    <a:pt x="118820" y="34947"/>
                    <a:pt x="221332" y="34947"/>
                  </a:cubicBezTo>
                  <a:cubicBezTo>
                    <a:pt x="255696" y="34947"/>
                    <a:pt x="288314" y="44266"/>
                    <a:pt x="316271" y="61157"/>
                  </a:cubicBezTo>
                  <a:lnTo>
                    <a:pt x="315107" y="49508"/>
                  </a:lnTo>
                  <a:lnTo>
                    <a:pt x="313359" y="37859"/>
                  </a:lnTo>
                  <a:lnTo>
                    <a:pt x="321514" y="29705"/>
                  </a:lnTo>
                  <a:lnTo>
                    <a:pt x="325591" y="25628"/>
                  </a:lnTo>
                  <a:cubicBezTo>
                    <a:pt x="294138" y="9319"/>
                    <a:pt x="259191" y="0"/>
                    <a:pt x="221332" y="0"/>
                  </a:cubicBezTo>
                  <a:cubicBezTo>
                    <a:pt x="99017" y="0"/>
                    <a:pt x="0" y="99017"/>
                    <a:pt x="0" y="221332"/>
                  </a:cubicBezTo>
                  <a:cubicBezTo>
                    <a:pt x="0" y="343647"/>
                    <a:pt x="99017" y="442664"/>
                    <a:pt x="221332" y="442664"/>
                  </a:cubicBezTo>
                  <a:cubicBezTo>
                    <a:pt x="343647" y="442664"/>
                    <a:pt x="442664" y="343647"/>
                    <a:pt x="442664" y="221332"/>
                  </a:cubicBezTo>
                  <a:cubicBezTo>
                    <a:pt x="442664" y="183472"/>
                    <a:pt x="433344" y="148525"/>
                    <a:pt x="416453" y="117655"/>
                  </a:cubicBezTo>
                  <a:lnTo>
                    <a:pt x="412376" y="121150"/>
                  </a:lnTo>
                  <a:close/>
                </a:path>
              </a:pathLst>
            </a:custGeom>
            <a:solidFill>
              <a:srgbClr val="0F0F0F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7787234" y="5103748"/>
              <a:ext cx="279577" cy="279577"/>
            </a:xfrm>
            <a:custGeom>
              <a:avLst/>
              <a:gdLst>
                <a:gd name="connsiteX0" fmla="*/ 237058 w 279577"/>
                <a:gd name="connsiteY0" fmla="*/ 100182 h 279577"/>
                <a:gd name="connsiteX1" fmla="*/ 244630 w 279577"/>
                <a:gd name="connsiteY1" fmla="*/ 139789 h 279577"/>
                <a:gd name="connsiteX2" fmla="*/ 139789 w 279577"/>
                <a:gd name="connsiteY2" fmla="*/ 244630 h 279577"/>
                <a:gd name="connsiteX3" fmla="*/ 34947 w 279577"/>
                <a:gd name="connsiteY3" fmla="*/ 139789 h 279577"/>
                <a:gd name="connsiteX4" fmla="*/ 139789 w 279577"/>
                <a:gd name="connsiteY4" fmla="*/ 34947 h 279577"/>
                <a:gd name="connsiteX5" fmla="*/ 179395 w 279577"/>
                <a:gd name="connsiteY5" fmla="*/ 42519 h 279577"/>
                <a:gd name="connsiteX6" fmla="*/ 205606 w 279577"/>
                <a:gd name="connsiteY6" fmla="*/ 16309 h 279577"/>
                <a:gd name="connsiteX7" fmla="*/ 139789 w 279577"/>
                <a:gd name="connsiteY7" fmla="*/ 0 h 279577"/>
                <a:gd name="connsiteX8" fmla="*/ 0 w 279577"/>
                <a:gd name="connsiteY8" fmla="*/ 139789 h 279577"/>
                <a:gd name="connsiteX9" fmla="*/ 139789 w 279577"/>
                <a:gd name="connsiteY9" fmla="*/ 279577 h 279577"/>
                <a:gd name="connsiteX10" fmla="*/ 279577 w 279577"/>
                <a:gd name="connsiteY10" fmla="*/ 139789 h 279577"/>
                <a:gd name="connsiteX11" fmla="*/ 263268 w 279577"/>
                <a:gd name="connsiteY11" fmla="*/ 73971 h 279577"/>
                <a:gd name="connsiteX12" fmla="*/ 237058 w 279577"/>
                <a:gd name="connsiteY12" fmla="*/ 100182 h 27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9577" h="279577">
                  <a:moveTo>
                    <a:pt x="237058" y="100182"/>
                  </a:moveTo>
                  <a:cubicBezTo>
                    <a:pt x="242300" y="112413"/>
                    <a:pt x="244630" y="125810"/>
                    <a:pt x="244630" y="139789"/>
                  </a:cubicBezTo>
                  <a:cubicBezTo>
                    <a:pt x="244630" y="197451"/>
                    <a:pt x="197451" y="244630"/>
                    <a:pt x="139789" y="244630"/>
                  </a:cubicBezTo>
                  <a:cubicBezTo>
                    <a:pt x="82126" y="244630"/>
                    <a:pt x="34947" y="197451"/>
                    <a:pt x="34947" y="139789"/>
                  </a:cubicBezTo>
                  <a:cubicBezTo>
                    <a:pt x="34947" y="82126"/>
                    <a:pt x="82126" y="34947"/>
                    <a:pt x="139789" y="34947"/>
                  </a:cubicBezTo>
                  <a:cubicBezTo>
                    <a:pt x="153767" y="34947"/>
                    <a:pt x="167164" y="37859"/>
                    <a:pt x="179395" y="42519"/>
                  </a:cubicBezTo>
                  <a:lnTo>
                    <a:pt x="205606" y="16309"/>
                  </a:lnTo>
                  <a:cubicBezTo>
                    <a:pt x="185802" y="5825"/>
                    <a:pt x="163669" y="0"/>
                    <a:pt x="139789" y="0"/>
                  </a:cubicBezTo>
                  <a:cubicBezTo>
                    <a:pt x="62905" y="0"/>
                    <a:pt x="0" y="62905"/>
                    <a:pt x="0" y="139789"/>
                  </a:cubicBezTo>
                  <a:cubicBezTo>
                    <a:pt x="0" y="216672"/>
                    <a:pt x="62905" y="279577"/>
                    <a:pt x="139789" y="279577"/>
                  </a:cubicBezTo>
                  <a:cubicBezTo>
                    <a:pt x="216672" y="279577"/>
                    <a:pt x="279577" y="216672"/>
                    <a:pt x="279577" y="139789"/>
                  </a:cubicBezTo>
                  <a:cubicBezTo>
                    <a:pt x="279577" y="115908"/>
                    <a:pt x="273752" y="93775"/>
                    <a:pt x="263268" y="73971"/>
                  </a:cubicBezTo>
                  <a:lnTo>
                    <a:pt x="237058" y="100182"/>
                  </a:lnTo>
                  <a:close/>
                </a:path>
              </a:pathLst>
            </a:custGeom>
            <a:solidFill>
              <a:srgbClr val="0F0F0F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8" name="Graphic 47" descr="Building Brick Wall with solid fill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171180" y="4901129"/>
            <a:ext cx="456542" cy="646974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8605799" y="2125468"/>
            <a:ext cx="3190176" cy="860778"/>
            <a:chOff x="313033" y="2690548"/>
            <a:chExt cx="3832108" cy="1128458"/>
          </a:xfrm>
        </p:grpSpPr>
        <p:sp>
          <p:nvSpPr>
            <p:cNvPr id="61" name="TextBox 56"/>
            <p:cNvSpPr txBox="1"/>
            <p:nvPr/>
          </p:nvSpPr>
          <p:spPr>
            <a:xfrm>
              <a:off x="313033" y="2690548"/>
              <a:ext cx="3832108" cy="48418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noProof="1">
                  <a:solidFill>
                    <a:schemeClr val="accent3">
                      <a:lumMod val="75000"/>
                    </a:schemeClr>
                  </a:solidFill>
                </a:rPr>
                <a:t>EDA &amp; Hypothesis testing</a:t>
              </a:r>
              <a:endParaRPr lang="en-US" b="1" noProof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2" name="TextBox 57"/>
            <p:cNvSpPr txBox="1"/>
            <p:nvPr/>
          </p:nvSpPr>
          <p:spPr>
            <a:xfrm>
              <a:off x="340731" y="3086921"/>
              <a:ext cx="2929293" cy="73208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noProof="1">
                  <a:solidFill>
                    <a:srgbClr val="0F0F0F"/>
                  </a:solidFill>
                </a:rPr>
                <a:t>Data understanding</a:t>
              </a:r>
              <a:endParaRPr lang="en-US" sz="1100" noProof="1">
                <a:solidFill>
                  <a:srgbClr val="0F0F0F"/>
                </a:solidFill>
              </a:endParaRPr>
            </a:p>
            <a:p>
              <a:r>
                <a:rPr lang="en-US" sz="1100" noProof="1">
                  <a:solidFill>
                    <a:srgbClr val="0F0F0F"/>
                  </a:solidFill>
                </a:rPr>
                <a:t>Testing Hypothesis</a:t>
              </a:r>
              <a:endParaRPr lang="en-US" sz="1100" noProof="1">
                <a:solidFill>
                  <a:srgbClr val="0F0F0F"/>
                </a:solidFill>
              </a:endParaRPr>
            </a:p>
            <a:p>
              <a:r>
                <a:rPr lang="en-US" sz="1100" noProof="1">
                  <a:solidFill>
                    <a:srgbClr val="0F0F0F"/>
                  </a:solidFill>
                </a:rPr>
                <a:t>Getting better insights</a:t>
              </a:r>
              <a:endParaRPr lang="en-US" sz="1100" noProof="1">
                <a:solidFill>
                  <a:srgbClr val="0F0F0F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622944" y="3214554"/>
            <a:ext cx="2954112" cy="746120"/>
            <a:chOff x="8921977" y="1512620"/>
            <a:chExt cx="2937088" cy="978145"/>
          </a:xfrm>
        </p:grpSpPr>
        <p:sp>
          <p:nvSpPr>
            <p:cNvPr id="64" name="TextBox 50"/>
            <p:cNvSpPr txBox="1"/>
            <p:nvPr/>
          </p:nvSpPr>
          <p:spPr>
            <a:xfrm>
              <a:off x="8921977" y="1512620"/>
              <a:ext cx="2937088" cy="45051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noProof="1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Feature Engineering</a:t>
              </a:r>
              <a:endParaRPr lang="en-US" b="1" noProof="1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TextBox 51"/>
            <p:cNvSpPr txBox="1"/>
            <p:nvPr/>
          </p:nvSpPr>
          <p:spPr>
            <a:xfrm>
              <a:off x="8929772" y="1925882"/>
              <a:ext cx="2929293" cy="56488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sz="1100" noProof="1">
                  <a:solidFill>
                    <a:srgbClr val="000000"/>
                  </a:solidFill>
                </a:rPr>
                <a:t>Deciding on the features</a:t>
              </a:r>
              <a:endParaRPr lang="en-US" sz="1100" noProof="1">
                <a:solidFill>
                  <a:srgbClr val="000000"/>
                </a:solidFill>
              </a:endParaRPr>
            </a:p>
            <a:p>
              <a:pPr algn="just"/>
              <a:r>
                <a:rPr lang="en-US" sz="1100" noProof="1">
                  <a:solidFill>
                    <a:srgbClr val="000000"/>
                  </a:solidFill>
                </a:rPr>
                <a:t>that help build our Model better</a:t>
              </a:r>
              <a:endParaRPr lang="en-US" sz="1100" noProof="1">
                <a:solidFill>
                  <a:srgbClr val="000000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412916" y="4268478"/>
            <a:ext cx="3575941" cy="759506"/>
            <a:chOff x="-102380" y="2657285"/>
            <a:chExt cx="3372404" cy="995696"/>
          </a:xfrm>
        </p:grpSpPr>
        <p:sp>
          <p:nvSpPr>
            <p:cNvPr id="67" name="TextBox 59"/>
            <p:cNvSpPr txBox="1"/>
            <p:nvPr/>
          </p:nvSpPr>
          <p:spPr>
            <a:xfrm>
              <a:off x="-102380" y="2657285"/>
              <a:ext cx="3372404" cy="48418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noProof="1">
                  <a:solidFill>
                    <a:schemeClr val="accent5">
                      <a:lumMod val="75000"/>
                    </a:schemeClr>
                  </a:solidFill>
                </a:rPr>
                <a:t>    Model Building &amp; Validation</a:t>
              </a:r>
              <a:endParaRPr lang="en-US" b="1" noProof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8" name="TextBox 60"/>
            <p:cNvSpPr txBox="1"/>
            <p:nvPr/>
          </p:nvSpPr>
          <p:spPr>
            <a:xfrm>
              <a:off x="130811" y="3088097"/>
              <a:ext cx="2929293" cy="56488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sz="1100" noProof="1">
                  <a:solidFill>
                    <a:srgbClr val="0F0F0F"/>
                  </a:solidFill>
                </a:rPr>
                <a:t>Analytical algorithms to find patterns</a:t>
              </a:r>
              <a:endParaRPr lang="en-US" sz="1100" noProof="1">
                <a:solidFill>
                  <a:srgbClr val="0F0F0F"/>
                </a:solidFill>
              </a:endParaRPr>
            </a:p>
            <a:p>
              <a:pPr algn="just"/>
              <a:r>
                <a:rPr lang="en-US" sz="1100" noProof="1">
                  <a:solidFill>
                    <a:srgbClr val="0F0F0F"/>
                  </a:solidFill>
                </a:rPr>
                <a:t>Testing the models using data</a:t>
              </a:r>
              <a:endParaRPr lang="en-US" sz="1100" noProof="1">
                <a:solidFill>
                  <a:srgbClr val="0F0F0F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630784" y="5390169"/>
            <a:ext cx="2620198" cy="742656"/>
            <a:chOff x="8921976" y="1477875"/>
            <a:chExt cx="3456747" cy="973607"/>
          </a:xfrm>
        </p:grpSpPr>
        <p:sp>
          <p:nvSpPr>
            <p:cNvPr id="70" name="TextBox 62"/>
            <p:cNvSpPr txBox="1"/>
            <p:nvPr/>
          </p:nvSpPr>
          <p:spPr>
            <a:xfrm>
              <a:off x="8921976" y="1477875"/>
              <a:ext cx="3456747" cy="45051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noProof="1">
                  <a:solidFill>
                    <a:srgbClr val="D13751"/>
                  </a:solidFill>
                </a:rPr>
                <a:t>Output Consumption</a:t>
              </a:r>
              <a:endParaRPr lang="en-US" b="1" noProof="1">
                <a:solidFill>
                  <a:srgbClr val="D13751"/>
                </a:solidFill>
              </a:endParaRPr>
            </a:p>
          </p:txBody>
        </p:sp>
        <p:sp>
          <p:nvSpPr>
            <p:cNvPr id="71" name="TextBox 63"/>
            <p:cNvSpPr txBox="1"/>
            <p:nvPr/>
          </p:nvSpPr>
          <p:spPr>
            <a:xfrm>
              <a:off x="8929772" y="1925881"/>
              <a:ext cx="2929293" cy="52560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sz="1100" noProof="1">
                  <a:solidFill>
                    <a:srgbClr val="000000"/>
                  </a:solidFill>
                </a:rPr>
                <a:t>Using the model for business outcome</a:t>
              </a:r>
              <a:endParaRPr lang="en-US" sz="1100" noProof="1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37435" y="1064582"/>
            <a:ext cx="10139621" cy="5059563"/>
            <a:chOff x="1310823" y="1067649"/>
            <a:chExt cx="10139621" cy="5059563"/>
          </a:xfrm>
        </p:grpSpPr>
        <p:sp>
          <p:nvSpPr>
            <p:cNvPr id="21" name="Freeform: Shape 20"/>
            <p:cNvSpPr/>
            <p:nvPr/>
          </p:nvSpPr>
          <p:spPr>
            <a:xfrm>
              <a:off x="1310823" y="1298157"/>
              <a:ext cx="1512026" cy="1856613"/>
            </a:xfrm>
            <a:custGeom>
              <a:avLst/>
              <a:gdLst>
                <a:gd name="connsiteX0" fmla="*/ 841917 w 1683834"/>
                <a:gd name="connsiteY0" fmla="*/ 0 h 1683834"/>
                <a:gd name="connsiteX1" fmla="*/ 1683834 w 1683834"/>
                <a:gd name="connsiteY1" fmla="*/ 841917 h 1683834"/>
                <a:gd name="connsiteX2" fmla="*/ 841917 w 1683834"/>
                <a:gd name="connsiteY2" fmla="*/ 1683834 h 1683834"/>
                <a:gd name="connsiteX3" fmla="*/ 841916 w 1683834"/>
                <a:gd name="connsiteY3" fmla="*/ 1683834 h 1683834"/>
                <a:gd name="connsiteX4" fmla="*/ 841916 w 1683834"/>
                <a:gd name="connsiteY4" fmla="*/ 1348363 h 1683834"/>
                <a:gd name="connsiteX5" fmla="*/ 1348362 w 1683834"/>
                <a:gd name="connsiteY5" fmla="*/ 841917 h 1683834"/>
                <a:gd name="connsiteX6" fmla="*/ 841916 w 1683834"/>
                <a:gd name="connsiteY6" fmla="*/ 335471 h 1683834"/>
                <a:gd name="connsiteX7" fmla="*/ 345759 w 1683834"/>
                <a:gd name="connsiteY7" fmla="*/ 739851 h 1683834"/>
                <a:gd name="connsiteX8" fmla="*/ 335470 w 1683834"/>
                <a:gd name="connsiteY8" fmla="*/ 841916 h 1683834"/>
                <a:gd name="connsiteX9" fmla="*/ 0 w 1683834"/>
                <a:gd name="connsiteY9" fmla="*/ 841916 h 1683834"/>
                <a:gd name="connsiteX10" fmla="*/ 4347 w 1683834"/>
                <a:gd name="connsiteY10" fmla="*/ 755836 h 1683834"/>
                <a:gd name="connsiteX11" fmla="*/ 841917 w 1683834"/>
                <a:gd name="connsiteY11" fmla="*/ 0 h 168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3834" h="1683834">
                  <a:moveTo>
                    <a:pt x="841917" y="0"/>
                  </a:moveTo>
                  <a:cubicBezTo>
                    <a:pt x="1306895" y="0"/>
                    <a:pt x="1683834" y="376939"/>
                    <a:pt x="1683834" y="841917"/>
                  </a:cubicBezTo>
                  <a:cubicBezTo>
                    <a:pt x="1683834" y="1306895"/>
                    <a:pt x="1306895" y="1683834"/>
                    <a:pt x="841917" y="1683834"/>
                  </a:cubicBezTo>
                  <a:lnTo>
                    <a:pt x="841916" y="1683834"/>
                  </a:lnTo>
                  <a:lnTo>
                    <a:pt x="841916" y="1348363"/>
                  </a:lnTo>
                  <a:cubicBezTo>
                    <a:pt x="1121618" y="1348363"/>
                    <a:pt x="1348362" y="1121619"/>
                    <a:pt x="1348362" y="841917"/>
                  </a:cubicBezTo>
                  <a:cubicBezTo>
                    <a:pt x="1348362" y="562215"/>
                    <a:pt x="1121618" y="335471"/>
                    <a:pt x="841916" y="335471"/>
                  </a:cubicBezTo>
                  <a:cubicBezTo>
                    <a:pt x="597177" y="335471"/>
                    <a:pt x="392984" y="509072"/>
                    <a:pt x="345759" y="739851"/>
                  </a:cubicBezTo>
                  <a:lnTo>
                    <a:pt x="335470" y="841916"/>
                  </a:lnTo>
                  <a:lnTo>
                    <a:pt x="0" y="841916"/>
                  </a:lnTo>
                  <a:lnTo>
                    <a:pt x="4347" y="755836"/>
                  </a:lnTo>
                  <a:cubicBezTo>
                    <a:pt x="47461" y="331294"/>
                    <a:pt x="406000" y="0"/>
                    <a:pt x="841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1310825" y="1298157"/>
              <a:ext cx="3941874" cy="4829055"/>
            </a:xfrm>
            <a:custGeom>
              <a:avLst/>
              <a:gdLst>
                <a:gd name="connsiteX0" fmla="*/ 3547865 w 4389782"/>
                <a:gd name="connsiteY0" fmla="*/ 2695824 h 4379658"/>
                <a:gd name="connsiteX1" fmla="*/ 4389782 w 4389782"/>
                <a:gd name="connsiteY1" fmla="*/ 3537741 h 4379658"/>
                <a:gd name="connsiteX2" fmla="*/ 3547865 w 4389782"/>
                <a:gd name="connsiteY2" fmla="*/ 4379658 h 4379658"/>
                <a:gd name="connsiteX3" fmla="*/ 3547864 w 4389782"/>
                <a:gd name="connsiteY3" fmla="*/ 4379658 h 4379658"/>
                <a:gd name="connsiteX4" fmla="*/ 3547864 w 4389782"/>
                <a:gd name="connsiteY4" fmla="*/ 4210806 h 4379658"/>
                <a:gd name="connsiteX5" fmla="*/ 3547865 w 4389782"/>
                <a:gd name="connsiteY5" fmla="*/ 4210806 h 4379658"/>
                <a:gd name="connsiteX6" fmla="*/ 4223564 w 4389782"/>
                <a:gd name="connsiteY6" fmla="*/ 3535107 h 4379658"/>
                <a:gd name="connsiteX7" fmla="*/ 3547865 w 4389782"/>
                <a:gd name="connsiteY7" fmla="*/ 2859408 h 4379658"/>
                <a:gd name="connsiteX8" fmla="*/ 2872166 w 4389782"/>
                <a:gd name="connsiteY8" fmla="*/ 3535107 h 4379658"/>
                <a:gd name="connsiteX9" fmla="*/ 2872432 w 4389782"/>
                <a:gd name="connsiteY9" fmla="*/ 3537740 h 4379658"/>
                <a:gd name="connsiteX10" fmla="*/ 2705948 w 4389782"/>
                <a:gd name="connsiteY10" fmla="*/ 3537740 h 4379658"/>
                <a:gd name="connsiteX11" fmla="*/ 2710295 w 4389782"/>
                <a:gd name="connsiteY11" fmla="*/ 3451660 h 4379658"/>
                <a:gd name="connsiteX12" fmla="*/ 3547865 w 4389782"/>
                <a:gd name="connsiteY12" fmla="*/ 2695824 h 4379658"/>
                <a:gd name="connsiteX13" fmla="*/ 2194891 w 4389782"/>
                <a:gd name="connsiteY13" fmla="*/ 1347912 h 4379658"/>
                <a:gd name="connsiteX14" fmla="*/ 3036808 w 4389782"/>
                <a:gd name="connsiteY14" fmla="*/ 2189829 h 4379658"/>
                <a:gd name="connsiteX15" fmla="*/ 2194891 w 4389782"/>
                <a:gd name="connsiteY15" fmla="*/ 3031746 h 4379658"/>
                <a:gd name="connsiteX16" fmla="*/ 2194890 w 4389782"/>
                <a:gd name="connsiteY16" fmla="*/ 3031746 h 4379658"/>
                <a:gd name="connsiteX17" fmla="*/ 2194890 w 4389782"/>
                <a:gd name="connsiteY17" fmla="*/ 3031295 h 4379658"/>
                <a:gd name="connsiteX18" fmla="*/ 2092826 w 4389782"/>
                <a:gd name="connsiteY18" fmla="*/ 3041584 h 4379658"/>
                <a:gd name="connsiteX19" fmla="*/ 1688447 w 4389782"/>
                <a:gd name="connsiteY19" fmla="*/ 3537741 h 4379658"/>
                <a:gd name="connsiteX20" fmla="*/ 2194893 w 4389782"/>
                <a:gd name="connsiteY20" fmla="*/ 4044187 h 4379658"/>
                <a:gd name="connsiteX21" fmla="*/ 2691050 w 4389782"/>
                <a:gd name="connsiteY21" fmla="*/ 3639807 h 4379658"/>
                <a:gd name="connsiteX22" fmla="*/ 2701339 w 4389782"/>
                <a:gd name="connsiteY22" fmla="*/ 3537742 h 4379658"/>
                <a:gd name="connsiteX23" fmla="*/ 2868199 w 4389782"/>
                <a:gd name="connsiteY23" fmla="*/ 3537742 h 4379658"/>
                <a:gd name="connsiteX24" fmla="*/ 2868465 w 4389782"/>
                <a:gd name="connsiteY24" fmla="*/ 3540376 h 4379658"/>
                <a:gd name="connsiteX25" fmla="*/ 2192766 w 4389782"/>
                <a:gd name="connsiteY25" fmla="*/ 4216075 h 4379658"/>
                <a:gd name="connsiteX26" fmla="*/ 1517067 w 4389782"/>
                <a:gd name="connsiteY26" fmla="*/ 3540376 h 4379658"/>
                <a:gd name="connsiteX27" fmla="*/ 2192766 w 4389782"/>
                <a:gd name="connsiteY27" fmla="*/ 2864677 h 4379658"/>
                <a:gd name="connsiteX28" fmla="*/ 2194893 w 4389782"/>
                <a:gd name="connsiteY28" fmla="*/ 2864891 h 4379658"/>
                <a:gd name="connsiteX29" fmla="*/ 2194893 w 4389782"/>
                <a:gd name="connsiteY29" fmla="*/ 2865313 h 4379658"/>
                <a:gd name="connsiteX30" fmla="*/ 2328943 w 4389782"/>
                <a:gd name="connsiteY30" fmla="*/ 2851799 h 4379658"/>
                <a:gd name="connsiteX31" fmla="*/ 2868465 w 4389782"/>
                <a:gd name="connsiteY31" fmla="*/ 2189828 h 4379658"/>
                <a:gd name="connsiteX32" fmla="*/ 2192766 w 4389782"/>
                <a:gd name="connsiteY32" fmla="*/ 1514129 h 4379658"/>
                <a:gd name="connsiteX33" fmla="*/ 1517067 w 4389782"/>
                <a:gd name="connsiteY33" fmla="*/ 2189828 h 4379658"/>
                <a:gd name="connsiteX34" fmla="*/ 1352974 w 4389782"/>
                <a:gd name="connsiteY34" fmla="*/ 2189828 h 4379658"/>
                <a:gd name="connsiteX35" fmla="*/ 1357321 w 4389782"/>
                <a:gd name="connsiteY35" fmla="*/ 2103748 h 4379658"/>
                <a:gd name="connsiteX36" fmla="*/ 2194891 w 4389782"/>
                <a:gd name="connsiteY36" fmla="*/ 1347912 h 4379658"/>
                <a:gd name="connsiteX37" fmla="*/ 841917 w 4389782"/>
                <a:gd name="connsiteY37" fmla="*/ 0 h 4379658"/>
                <a:gd name="connsiteX38" fmla="*/ 1683834 w 4389782"/>
                <a:gd name="connsiteY38" fmla="*/ 841917 h 4379658"/>
                <a:gd name="connsiteX39" fmla="*/ 841917 w 4389782"/>
                <a:gd name="connsiteY39" fmla="*/ 1683834 h 4379658"/>
                <a:gd name="connsiteX40" fmla="*/ 841916 w 4389782"/>
                <a:gd name="connsiteY40" fmla="*/ 1683834 h 4379658"/>
                <a:gd name="connsiteX41" fmla="*/ 841916 w 4389782"/>
                <a:gd name="connsiteY41" fmla="*/ 1683383 h 4379658"/>
                <a:gd name="connsiteX42" fmla="*/ 739852 w 4389782"/>
                <a:gd name="connsiteY42" fmla="*/ 1693672 h 4379658"/>
                <a:gd name="connsiteX43" fmla="*/ 335473 w 4389782"/>
                <a:gd name="connsiteY43" fmla="*/ 2189829 h 4379658"/>
                <a:gd name="connsiteX44" fmla="*/ 841919 w 4389782"/>
                <a:gd name="connsiteY44" fmla="*/ 2696275 h 4379658"/>
                <a:gd name="connsiteX45" fmla="*/ 1338076 w 4389782"/>
                <a:gd name="connsiteY45" fmla="*/ 2291895 h 4379658"/>
                <a:gd name="connsiteX46" fmla="*/ 1348365 w 4389782"/>
                <a:gd name="connsiteY46" fmla="*/ 2189830 h 4379658"/>
                <a:gd name="connsiteX47" fmla="*/ 1519742 w 4389782"/>
                <a:gd name="connsiteY47" fmla="*/ 2189830 h 4379658"/>
                <a:gd name="connsiteX48" fmla="*/ 1506014 w 4389782"/>
                <a:gd name="connsiteY48" fmla="*/ 2326006 h 4379658"/>
                <a:gd name="connsiteX49" fmla="*/ 844043 w 4389782"/>
                <a:gd name="connsiteY49" fmla="*/ 2865528 h 4379658"/>
                <a:gd name="connsiteX50" fmla="*/ 168344 w 4389782"/>
                <a:gd name="connsiteY50" fmla="*/ 2189829 h 4379658"/>
                <a:gd name="connsiteX51" fmla="*/ 707866 w 4389782"/>
                <a:gd name="connsiteY51" fmla="*/ 1527858 h 4379658"/>
                <a:gd name="connsiteX52" fmla="*/ 841919 w 4389782"/>
                <a:gd name="connsiteY52" fmla="*/ 1514344 h 4379658"/>
                <a:gd name="connsiteX53" fmla="*/ 841919 w 4389782"/>
                <a:gd name="connsiteY53" fmla="*/ 1514766 h 4379658"/>
                <a:gd name="connsiteX54" fmla="*/ 844043 w 4389782"/>
                <a:gd name="connsiteY54" fmla="*/ 1514980 h 4379658"/>
                <a:gd name="connsiteX55" fmla="*/ 1519742 w 4389782"/>
                <a:gd name="connsiteY55" fmla="*/ 839281 h 4379658"/>
                <a:gd name="connsiteX56" fmla="*/ 844043 w 4389782"/>
                <a:gd name="connsiteY56" fmla="*/ 163582 h 4379658"/>
                <a:gd name="connsiteX57" fmla="*/ 168344 w 4389782"/>
                <a:gd name="connsiteY57" fmla="*/ 839281 h 4379658"/>
                <a:gd name="connsiteX58" fmla="*/ 168610 w 4389782"/>
                <a:gd name="connsiteY58" fmla="*/ 841916 h 4379658"/>
                <a:gd name="connsiteX59" fmla="*/ 0 w 4389782"/>
                <a:gd name="connsiteY59" fmla="*/ 841916 h 4379658"/>
                <a:gd name="connsiteX60" fmla="*/ 4347 w 4389782"/>
                <a:gd name="connsiteY60" fmla="*/ 755836 h 4379658"/>
                <a:gd name="connsiteX61" fmla="*/ 841917 w 4389782"/>
                <a:gd name="connsiteY61" fmla="*/ 0 h 437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389782" h="4379658">
                  <a:moveTo>
                    <a:pt x="3547865" y="2695824"/>
                  </a:moveTo>
                  <a:cubicBezTo>
                    <a:pt x="4012843" y="2695824"/>
                    <a:pt x="4389782" y="3072763"/>
                    <a:pt x="4389782" y="3537741"/>
                  </a:cubicBezTo>
                  <a:cubicBezTo>
                    <a:pt x="4389782" y="4002719"/>
                    <a:pt x="4012843" y="4379658"/>
                    <a:pt x="3547865" y="4379658"/>
                  </a:cubicBezTo>
                  <a:lnTo>
                    <a:pt x="3547864" y="4379658"/>
                  </a:lnTo>
                  <a:lnTo>
                    <a:pt x="3547864" y="4210806"/>
                  </a:lnTo>
                  <a:lnTo>
                    <a:pt x="3547865" y="4210806"/>
                  </a:lnTo>
                  <a:cubicBezTo>
                    <a:pt x="3921043" y="4210806"/>
                    <a:pt x="4223564" y="3908285"/>
                    <a:pt x="4223564" y="3535107"/>
                  </a:cubicBezTo>
                  <a:cubicBezTo>
                    <a:pt x="4223564" y="3161929"/>
                    <a:pt x="3921043" y="2859408"/>
                    <a:pt x="3547865" y="2859408"/>
                  </a:cubicBezTo>
                  <a:cubicBezTo>
                    <a:pt x="3174687" y="2859408"/>
                    <a:pt x="2872166" y="3161929"/>
                    <a:pt x="2872166" y="3535107"/>
                  </a:cubicBezTo>
                  <a:lnTo>
                    <a:pt x="2872432" y="3537740"/>
                  </a:lnTo>
                  <a:lnTo>
                    <a:pt x="2705948" y="3537740"/>
                  </a:lnTo>
                  <a:lnTo>
                    <a:pt x="2710295" y="3451660"/>
                  </a:lnTo>
                  <a:cubicBezTo>
                    <a:pt x="2753409" y="3027118"/>
                    <a:pt x="3111948" y="2695824"/>
                    <a:pt x="3547865" y="2695824"/>
                  </a:cubicBezTo>
                  <a:close/>
                  <a:moveTo>
                    <a:pt x="2194891" y="1347912"/>
                  </a:moveTo>
                  <a:cubicBezTo>
                    <a:pt x="2659869" y="1347912"/>
                    <a:pt x="3036808" y="1724851"/>
                    <a:pt x="3036808" y="2189829"/>
                  </a:cubicBezTo>
                  <a:cubicBezTo>
                    <a:pt x="3036808" y="2654807"/>
                    <a:pt x="2659869" y="3031746"/>
                    <a:pt x="2194891" y="3031746"/>
                  </a:cubicBezTo>
                  <a:lnTo>
                    <a:pt x="2194890" y="3031746"/>
                  </a:lnTo>
                  <a:lnTo>
                    <a:pt x="2194890" y="3031295"/>
                  </a:lnTo>
                  <a:lnTo>
                    <a:pt x="2092826" y="3041584"/>
                  </a:lnTo>
                  <a:cubicBezTo>
                    <a:pt x="1862048" y="3088809"/>
                    <a:pt x="1688447" y="3293002"/>
                    <a:pt x="1688447" y="3537741"/>
                  </a:cubicBezTo>
                  <a:cubicBezTo>
                    <a:pt x="1688447" y="3817443"/>
                    <a:pt x="1915191" y="4044187"/>
                    <a:pt x="2194893" y="4044187"/>
                  </a:cubicBezTo>
                  <a:cubicBezTo>
                    <a:pt x="2439632" y="4044187"/>
                    <a:pt x="2643825" y="3870586"/>
                    <a:pt x="2691050" y="3639807"/>
                  </a:cubicBezTo>
                  <a:lnTo>
                    <a:pt x="2701339" y="3537742"/>
                  </a:lnTo>
                  <a:lnTo>
                    <a:pt x="2868199" y="3537742"/>
                  </a:lnTo>
                  <a:lnTo>
                    <a:pt x="2868465" y="3540376"/>
                  </a:lnTo>
                  <a:cubicBezTo>
                    <a:pt x="2868465" y="3913554"/>
                    <a:pt x="2565944" y="4216075"/>
                    <a:pt x="2192766" y="4216075"/>
                  </a:cubicBezTo>
                  <a:cubicBezTo>
                    <a:pt x="1819588" y="4216075"/>
                    <a:pt x="1517067" y="3913554"/>
                    <a:pt x="1517067" y="3540376"/>
                  </a:cubicBezTo>
                  <a:cubicBezTo>
                    <a:pt x="1517067" y="3167198"/>
                    <a:pt x="1819588" y="2864677"/>
                    <a:pt x="2192766" y="2864677"/>
                  </a:cubicBezTo>
                  <a:lnTo>
                    <a:pt x="2194893" y="2864891"/>
                  </a:lnTo>
                  <a:lnTo>
                    <a:pt x="2194893" y="2865313"/>
                  </a:lnTo>
                  <a:lnTo>
                    <a:pt x="2328943" y="2851799"/>
                  </a:lnTo>
                  <a:cubicBezTo>
                    <a:pt x="2636848" y="2788793"/>
                    <a:pt x="2868465" y="2516359"/>
                    <a:pt x="2868465" y="2189828"/>
                  </a:cubicBezTo>
                  <a:cubicBezTo>
                    <a:pt x="2868465" y="1816650"/>
                    <a:pt x="2565944" y="1514129"/>
                    <a:pt x="2192766" y="1514129"/>
                  </a:cubicBezTo>
                  <a:cubicBezTo>
                    <a:pt x="1819588" y="1514129"/>
                    <a:pt x="1517067" y="1816650"/>
                    <a:pt x="1517067" y="2189828"/>
                  </a:cubicBezTo>
                  <a:lnTo>
                    <a:pt x="1352974" y="2189828"/>
                  </a:lnTo>
                  <a:lnTo>
                    <a:pt x="1357321" y="2103748"/>
                  </a:lnTo>
                  <a:cubicBezTo>
                    <a:pt x="1400435" y="1679206"/>
                    <a:pt x="1758974" y="1347912"/>
                    <a:pt x="2194891" y="1347912"/>
                  </a:cubicBezTo>
                  <a:close/>
                  <a:moveTo>
                    <a:pt x="841917" y="0"/>
                  </a:moveTo>
                  <a:cubicBezTo>
                    <a:pt x="1306895" y="0"/>
                    <a:pt x="1683834" y="376939"/>
                    <a:pt x="1683834" y="841917"/>
                  </a:cubicBezTo>
                  <a:cubicBezTo>
                    <a:pt x="1683834" y="1306895"/>
                    <a:pt x="1306895" y="1683834"/>
                    <a:pt x="841917" y="1683834"/>
                  </a:cubicBezTo>
                  <a:lnTo>
                    <a:pt x="841916" y="1683834"/>
                  </a:lnTo>
                  <a:lnTo>
                    <a:pt x="841916" y="1683383"/>
                  </a:lnTo>
                  <a:lnTo>
                    <a:pt x="739852" y="1693672"/>
                  </a:lnTo>
                  <a:cubicBezTo>
                    <a:pt x="509074" y="1740896"/>
                    <a:pt x="335473" y="1945090"/>
                    <a:pt x="335473" y="2189829"/>
                  </a:cubicBezTo>
                  <a:cubicBezTo>
                    <a:pt x="335473" y="2469531"/>
                    <a:pt x="562217" y="2696275"/>
                    <a:pt x="841919" y="2696275"/>
                  </a:cubicBezTo>
                  <a:cubicBezTo>
                    <a:pt x="1086658" y="2696275"/>
                    <a:pt x="1290851" y="2522674"/>
                    <a:pt x="1338076" y="2291895"/>
                  </a:cubicBezTo>
                  <a:lnTo>
                    <a:pt x="1348365" y="2189830"/>
                  </a:lnTo>
                  <a:lnTo>
                    <a:pt x="1519742" y="2189830"/>
                  </a:lnTo>
                  <a:lnTo>
                    <a:pt x="1506014" y="2326006"/>
                  </a:lnTo>
                  <a:cubicBezTo>
                    <a:pt x="1443008" y="2633910"/>
                    <a:pt x="1170573" y="2865528"/>
                    <a:pt x="844043" y="2865528"/>
                  </a:cubicBezTo>
                  <a:cubicBezTo>
                    <a:pt x="470865" y="2865528"/>
                    <a:pt x="168344" y="2563007"/>
                    <a:pt x="168344" y="2189829"/>
                  </a:cubicBezTo>
                  <a:cubicBezTo>
                    <a:pt x="168344" y="1863298"/>
                    <a:pt x="399962" y="1590864"/>
                    <a:pt x="707866" y="1527858"/>
                  </a:cubicBezTo>
                  <a:lnTo>
                    <a:pt x="841919" y="1514344"/>
                  </a:lnTo>
                  <a:lnTo>
                    <a:pt x="841919" y="1514766"/>
                  </a:lnTo>
                  <a:lnTo>
                    <a:pt x="844043" y="1514980"/>
                  </a:lnTo>
                  <a:cubicBezTo>
                    <a:pt x="1217221" y="1514980"/>
                    <a:pt x="1519742" y="1212459"/>
                    <a:pt x="1519742" y="839281"/>
                  </a:cubicBezTo>
                  <a:cubicBezTo>
                    <a:pt x="1519742" y="466103"/>
                    <a:pt x="1217221" y="163582"/>
                    <a:pt x="844043" y="163582"/>
                  </a:cubicBezTo>
                  <a:cubicBezTo>
                    <a:pt x="470865" y="163582"/>
                    <a:pt x="168344" y="466103"/>
                    <a:pt x="168344" y="839281"/>
                  </a:cubicBezTo>
                  <a:lnTo>
                    <a:pt x="168610" y="841916"/>
                  </a:lnTo>
                  <a:lnTo>
                    <a:pt x="0" y="841916"/>
                  </a:lnTo>
                  <a:lnTo>
                    <a:pt x="4347" y="755836"/>
                  </a:lnTo>
                  <a:cubicBezTo>
                    <a:pt x="47461" y="331294"/>
                    <a:pt x="406000" y="0"/>
                    <a:pt x="841917" y="0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735014" y="1067649"/>
              <a:ext cx="9715430" cy="1566259"/>
              <a:chOff x="1735014" y="1067649"/>
              <a:chExt cx="9715430" cy="1566259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735014" y="1819018"/>
                <a:ext cx="663647" cy="81489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39" name="Freeform: Shape 38"/>
              <p:cNvSpPr/>
              <p:nvPr/>
            </p:nvSpPr>
            <p:spPr>
              <a:xfrm>
                <a:off x="1953267" y="2280791"/>
                <a:ext cx="204497" cy="293974"/>
              </a:xfrm>
              <a:custGeom>
                <a:avLst/>
                <a:gdLst>
                  <a:gd name="connsiteX0" fmla="*/ 168070 w 241784"/>
                  <a:gd name="connsiteY0" fmla="*/ 0 h 283065"/>
                  <a:gd name="connsiteX1" fmla="*/ 73715 w 241784"/>
                  <a:gd name="connsiteY1" fmla="*/ 0 h 283065"/>
                  <a:gd name="connsiteX2" fmla="*/ 73715 w 241784"/>
                  <a:gd name="connsiteY2" fmla="*/ 141533 h 283065"/>
                  <a:gd name="connsiteX3" fmla="*/ 0 w 241784"/>
                  <a:gd name="connsiteY3" fmla="*/ 141533 h 283065"/>
                  <a:gd name="connsiteX4" fmla="*/ 120892 w 241784"/>
                  <a:gd name="connsiteY4" fmla="*/ 283065 h 283065"/>
                  <a:gd name="connsiteX5" fmla="*/ 241785 w 241784"/>
                  <a:gd name="connsiteY5" fmla="*/ 141533 h 283065"/>
                  <a:gd name="connsiteX6" fmla="*/ 168070 w 241784"/>
                  <a:gd name="connsiteY6" fmla="*/ 141533 h 283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784" h="283065">
                    <a:moveTo>
                      <a:pt x="168070" y="0"/>
                    </a:moveTo>
                    <a:lnTo>
                      <a:pt x="73715" y="0"/>
                    </a:lnTo>
                    <a:lnTo>
                      <a:pt x="73715" y="141533"/>
                    </a:lnTo>
                    <a:lnTo>
                      <a:pt x="0" y="141533"/>
                    </a:lnTo>
                    <a:lnTo>
                      <a:pt x="120892" y="283065"/>
                    </a:lnTo>
                    <a:lnTo>
                      <a:pt x="241785" y="141533"/>
                    </a:lnTo>
                    <a:lnTo>
                      <a:pt x="168070" y="141533"/>
                    </a:lnTo>
                    <a:close/>
                  </a:path>
                </a:pathLst>
              </a:custGeom>
              <a:solidFill>
                <a:srgbClr val="000000"/>
              </a:solidFill>
              <a:ln w="5854" cap="flat">
                <a:noFill/>
                <a:prstDash val="solid"/>
                <a:miter/>
              </a:ln>
            </p:spPr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0" name="Freeform: Shape 39"/>
              <p:cNvSpPr/>
              <p:nvPr/>
            </p:nvSpPr>
            <p:spPr>
              <a:xfrm>
                <a:off x="1839905" y="2015092"/>
                <a:ext cx="458986" cy="342863"/>
              </a:xfrm>
              <a:custGeom>
                <a:avLst/>
                <a:gdLst>
                  <a:gd name="connsiteX0" fmla="*/ 463478 w 542674"/>
                  <a:gd name="connsiteY0" fmla="*/ 146738 h 330140"/>
                  <a:gd name="connsiteX1" fmla="*/ 419249 w 542674"/>
                  <a:gd name="connsiteY1" fmla="*/ 74792 h 330140"/>
                  <a:gd name="connsiteX2" fmla="*/ 334919 w 542674"/>
                  <a:gd name="connsiteY2" fmla="*/ 57101 h 330140"/>
                  <a:gd name="connsiteX3" fmla="*/ 201053 w 542674"/>
                  <a:gd name="connsiteY3" fmla="*/ 3436 h 330140"/>
                  <a:gd name="connsiteX4" fmla="*/ 105519 w 542674"/>
                  <a:gd name="connsiteY4" fmla="*/ 109586 h 330140"/>
                  <a:gd name="connsiteX5" fmla="*/ 21189 w 542674"/>
                  <a:gd name="connsiteY5" fmla="*/ 153225 h 330140"/>
                  <a:gd name="connsiteX6" fmla="*/ 9984 w 542674"/>
                  <a:gd name="connsiteY6" fmla="*/ 266451 h 330140"/>
                  <a:gd name="connsiteX7" fmla="*/ 102570 w 542674"/>
                  <a:gd name="connsiteY7" fmla="*/ 329551 h 330140"/>
                  <a:gd name="connsiteX8" fmla="*/ 145619 w 542674"/>
                  <a:gd name="connsiteY8" fmla="*/ 329551 h 330140"/>
                  <a:gd name="connsiteX9" fmla="*/ 129697 w 542674"/>
                  <a:gd name="connsiteY9" fmla="*/ 310090 h 330140"/>
                  <a:gd name="connsiteX10" fmla="*/ 114954 w 542674"/>
                  <a:gd name="connsiteY10" fmla="*/ 292988 h 330140"/>
                  <a:gd name="connsiteX11" fmla="*/ 104339 w 542674"/>
                  <a:gd name="connsiteY11" fmla="*/ 292988 h 330140"/>
                  <a:gd name="connsiteX12" fmla="*/ 42419 w 542674"/>
                  <a:gd name="connsiteY12" fmla="*/ 251118 h 330140"/>
                  <a:gd name="connsiteX13" fmla="*/ 50085 w 542674"/>
                  <a:gd name="connsiteY13" fmla="*/ 175634 h 330140"/>
                  <a:gd name="connsiteX14" fmla="*/ 119672 w 542674"/>
                  <a:gd name="connsiteY14" fmla="*/ 147328 h 330140"/>
                  <a:gd name="connsiteX15" fmla="*/ 140312 w 542674"/>
                  <a:gd name="connsiteY15" fmla="*/ 150866 h 330140"/>
                  <a:gd name="connsiteX16" fmla="*/ 140312 w 542674"/>
                  <a:gd name="connsiteY16" fmla="*/ 127867 h 330140"/>
                  <a:gd name="connsiteX17" fmla="*/ 209309 w 542674"/>
                  <a:gd name="connsiteY17" fmla="*/ 39409 h 330140"/>
                  <a:gd name="connsiteX18" fmla="*/ 310741 w 542674"/>
                  <a:gd name="connsiteY18" fmla="*/ 86587 h 330140"/>
                  <a:gd name="connsiteX19" fmla="*/ 317817 w 542674"/>
                  <a:gd name="connsiteY19" fmla="*/ 100740 h 330140"/>
                  <a:gd name="connsiteX20" fmla="*/ 332560 w 542674"/>
                  <a:gd name="connsiteY20" fmla="*/ 95433 h 330140"/>
                  <a:gd name="connsiteX21" fmla="*/ 398609 w 542674"/>
                  <a:gd name="connsiteY21" fmla="*/ 104868 h 330140"/>
                  <a:gd name="connsiteX22" fmla="*/ 429274 w 542674"/>
                  <a:gd name="connsiteY22" fmla="*/ 164430 h 330140"/>
                  <a:gd name="connsiteX23" fmla="*/ 429274 w 542674"/>
                  <a:gd name="connsiteY23" fmla="*/ 182711 h 330140"/>
                  <a:gd name="connsiteX24" fmla="*/ 453453 w 542674"/>
                  <a:gd name="connsiteY24" fmla="*/ 182711 h 330140"/>
                  <a:gd name="connsiteX25" fmla="*/ 506527 w 542674"/>
                  <a:gd name="connsiteY25" fmla="*/ 238144 h 330140"/>
                  <a:gd name="connsiteX26" fmla="*/ 452863 w 542674"/>
                  <a:gd name="connsiteY26" fmla="*/ 292988 h 330140"/>
                  <a:gd name="connsiteX27" fmla="*/ 422197 w 542674"/>
                  <a:gd name="connsiteY27" fmla="*/ 292988 h 330140"/>
                  <a:gd name="connsiteX28" fmla="*/ 406865 w 542674"/>
                  <a:gd name="connsiteY28" fmla="*/ 310090 h 330140"/>
                  <a:gd name="connsiteX29" fmla="*/ 390353 w 542674"/>
                  <a:gd name="connsiteY29" fmla="*/ 330141 h 330140"/>
                  <a:gd name="connsiteX30" fmla="*/ 452863 w 542674"/>
                  <a:gd name="connsiteY30" fmla="*/ 330141 h 330140"/>
                  <a:gd name="connsiteX31" fmla="*/ 542500 w 542674"/>
                  <a:gd name="connsiteY31" fmla="*/ 243452 h 330140"/>
                  <a:gd name="connsiteX32" fmla="*/ 463478 w 542674"/>
                  <a:gd name="connsiteY32" fmla="*/ 146738 h 330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2674" h="330140">
                    <a:moveTo>
                      <a:pt x="463478" y="146738"/>
                    </a:moveTo>
                    <a:cubicBezTo>
                      <a:pt x="458760" y="117842"/>
                      <a:pt x="442838" y="91894"/>
                      <a:pt x="419249" y="74792"/>
                    </a:cubicBezTo>
                    <a:cubicBezTo>
                      <a:pt x="395070" y="57691"/>
                      <a:pt x="364405" y="51204"/>
                      <a:pt x="334919" y="57101"/>
                    </a:cubicBezTo>
                    <a:cubicBezTo>
                      <a:pt x="306023" y="12872"/>
                      <a:pt x="252358" y="-8948"/>
                      <a:pt x="201053" y="3436"/>
                    </a:cubicBezTo>
                    <a:cubicBezTo>
                      <a:pt x="150927" y="16410"/>
                      <a:pt x="113185" y="58280"/>
                      <a:pt x="105519" y="109586"/>
                    </a:cubicBezTo>
                    <a:cubicBezTo>
                      <a:pt x="72494" y="110765"/>
                      <a:pt x="41239" y="126688"/>
                      <a:pt x="21189" y="153225"/>
                    </a:cubicBezTo>
                    <a:cubicBezTo>
                      <a:pt x="-2400" y="186249"/>
                      <a:pt x="-6528" y="229299"/>
                      <a:pt x="9984" y="266451"/>
                    </a:cubicBezTo>
                    <a:cubicBezTo>
                      <a:pt x="27086" y="303014"/>
                      <a:pt x="62469" y="327192"/>
                      <a:pt x="102570" y="329551"/>
                    </a:cubicBezTo>
                    <a:lnTo>
                      <a:pt x="145619" y="329551"/>
                    </a:lnTo>
                    <a:lnTo>
                      <a:pt x="129697" y="310090"/>
                    </a:lnTo>
                    <a:lnTo>
                      <a:pt x="114954" y="292988"/>
                    </a:lnTo>
                    <a:lnTo>
                      <a:pt x="104339" y="292988"/>
                    </a:lnTo>
                    <a:cubicBezTo>
                      <a:pt x="77802" y="291219"/>
                      <a:pt x="54213" y="275297"/>
                      <a:pt x="42419" y="251118"/>
                    </a:cubicBezTo>
                    <a:cubicBezTo>
                      <a:pt x="31214" y="226350"/>
                      <a:pt x="34163" y="198044"/>
                      <a:pt x="50085" y="175634"/>
                    </a:cubicBezTo>
                    <a:cubicBezTo>
                      <a:pt x="66007" y="153815"/>
                      <a:pt x="92545" y="143200"/>
                      <a:pt x="119672" y="147328"/>
                    </a:cubicBezTo>
                    <a:lnTo>
                      <a:pt x="140312" y="150866"/>
                    </a:lnTo>
                    <a:lnTo>
                      <a:pt x="140312" y="127867"/>
                    </a:lnTo>
                    <a:cubicBezTo>
                      <a:pt x="140312" y="85997"/>
                      <a:pt x="168618" y="49434"/>
                      <a:pt x="209309" y="39409"/>
                    </a:cubicBezTo>
                    <a:cubicBezTo>
                      <a:pt x="250000" y="29384"/>
                      <a:pt x="291870" y="49434"/>
                      <a:pt x="310741" y="86587"/>
                    </a:cubicBezTo>
                    <a:lnTo>
                      <a:pt x="317817" y="100740"/>
                    </a:lnTo>
                    <a:lnTo>
                      <a:pt x="332560" y="95433"/>
                    </a:lnTo>
                    <a:cubicBezTo>
                      <a:pt x="354970" y="87766"/>
                      <a:pt x="379148" y="91304"/>
                      <a:pt x="398609" y="104868"/>
                    </a:cubicBezTo>
                    <a:cubicBezTo>
                      <a:pt x="417480" y="119021"/>
                      <a:pt x="428684" y="140841"/>
                      <a:pt x="429274" y="164430"/>
                    </a:cubicBezTo>
                    <a:lnTo>
                      <a:pt x="429274" y="182711"/>
                    </a:lnTo>
                    <a:lnTo>
                      <a:pt x="453453" y="182711"/>
                    </a:lnTo>
                    <a:cubicBezTo>
                      <a:pt x="483528" y="183890"/>
                      <a:pt x="507117" y="208659"/>
                      <a:pt x="506527" y="238144"/>
                    </a:cubicBezTo>
                    <a:cubicBezTo>
                      <a:pt x="506527" y="268220"/>
                      <a:pt x="482349" y="292399"/>
                      <a:pt x="452863" y="292988"/>
                    </a:cubicBezTo>
                    <a:lnTo>
                      <a:pt x="422197" y="292988"/>
                    </a:lnTo>
                    <a:lnTo>
                      <a:pt x="406865" y="310090"/>
                    </a:lnTo>
                    <a:lnTo>
                      <a:pt x="390353" y="330141"/>
                    </a:lnTo>
                    <a:lnTo>
                      <a:pt x="452863" y="330141"/>
                    </a:lnTo>
                    <a:cubicBezTo>
                      <a:pt x="500630" y="328961"/>
                      <a:pt x="539552" y="291219"/>
                      <a:pt x="542500" y="243452"/>
                    </a:cubicBezTo>
                    <a:cubicBezTo>
                      <a:pt x="545449" y="195685"/>
                      <a:pt x="510655" y="153815"/>
                      <a:pt x="463478" y="1467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5854" cap="flat">
                <a:noFill/>
                <a:prstDash val="solid"/>
                <a:miter/>
              </a:ln>
            </p:spPr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2" name="TextBox 70"/>
              <p:cNvSpPr txBox="1"/>
              <p:nvPr/>
            </p:nvSpPr>
            <p:spPr>
              <a:xfrm>
                <a:off x="2975401" y="1258870"/>
                <a:ext cx="2084590" cy="646331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noProof="1">
                    <a:solidFill>
                      <a:schemeClr val="accent2"/>
                    </a:solidFill>
                  </a:rPr>
                  <a:t>Data Collation &amp; Cleaning</a:t>
                </a:r>
                <a:endParaRPr lang="en-US" b="1" noProof="1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8496332" y="1067649"/>
                <a:ext cx="2954112" cy="941899"/>
                <a:chOff x="8921977" y="1477874"/>
                <a:chExt cx="2937088" cy="1234808"/>
              </a:xfrm>
            </p:grpSpPr>
            <p:sp>
              <p:nvSpPr>
                <p:cNvPr id="58" name="TextBox 70"/>
                <p:cNvSpPr txBox="1"/>
                <p:nvPr/>
              </p:nvSpPr>
              <p:spPr>
                <a:xfrm>
                  <a:off x="8921977" y="1477874"/>
                  <a:ext cx="2937088" cy="450514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b="1" noProof="1">
                      <a:solidFill>
                        <a:schemeClr val="accent2"/>
                      </a:solidFill>
                    </a:rPr>
                    <a:t>Data Collation &amp; Cleaning</a:t>
                  </a:r>
                  <a:endParaRPr lang="en-US" b="1" noProof="1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9" name="TextBox 71"/>
                <p:cNvSpPr txBox="1"/>
                <p:nvPr/>
              </p:nvSpPr>
              <p:spPr>
                <a:xfrm>
                  <a:off x="8929772" y="1925881"/>
                  <a:ext cx="2929293" cy="786801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t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just"/>
                  <a:r>
                    <a:rPr lang="en-US" sz="1100" noProof="1">
                      <a:solidFill>
                        <a:srgbClr val="000000"/>
                      </a:solidFill>
                    </a:rPr>
                    <a:t>Collection of data</a:t>
                  </a:r>
                  <a:endParaRPr lang="en-US" sz="1100" noProof="1">
                    <a:solidFill>
                      <a:srgbClr val="000000"/>
                    </a:solidFill>
                  </a:endParaRPr>
                </a:p>
                <a:p>
                  <a:pPr algn="just"/>
                  <a:r>
                    <a:rPr lang="en-US" sz="1100" noProof="1">
                      <a:solidFill>
                        <a:srgbClr val="000000"/>
                      </a:solidFill>
                    </a:rPr>
                    <a:t>Arranging the data</a:t>
                  </a:r>
                  <a:endParaRPr lang="en-US" sz="1100" noProof="1">
                    <a:solidFill>
                      <a:srgbClr val="000000"/>
                    </a:solidFill>
                  </a:endParaRPr>
                </a:p>
                <a:p>
                  <a:pPr algn="just"/>
                  <a:r>
                    <a:rPr lang="en-US" sz="1100" noProof="1">
                      <a:solidFill>
                        <a:srgbClr val="000000"/>
                      </a:solidFill>
                    </a:rPr>
                    <a:t>Treating the data accordingly</a:t>
                  </a:r>
                  <a:endParaRPr lang="en-US" sz="1100" noProof="1">
                    <a:solidFill>
                      <a:srgbClr val="000000"/>
                    </a:solidFill>
                  </a:endParaRPr>
                </a:p>
              </p:txBody>
            </p:sp>
          </p:grpSp>
          <p:pic>
            <p:nvPicPr>
              <p:cNvPr id="77" name="Graphic 76" descr="Chevron arrows with solid fill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66509" y="1075401"/>
                <a:ext cx="574905" cy="534926"/>
              </a:xfrm>
              <a:prstGeom prst="rect">
                <a:avLst/>
              </a:prstGeom>
            </p:spPr>
          </p:pic>
        </p:grpSp>
      </p:grpSp>
      <p:pic>
        <p:nvPicPr>
          <p:cNvPr id="84" name="Graphic 83" descr="Chevron arrows with solid fil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5739" y="2129502"/>
            <a:ext cx="574905" cy="534926"/>
          </a:xfrm>
          <a:prstGeom prst="rect">
            <a:avLst/>
          </a:prstGeom>
        </p:spPr>
      </p:pic>
      <p:pic>
        <p:nvPicPr>
          <p:cNvPr id="85" name="Graphic 84" descr="Chevron arrows with solid fil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3121" y="3211804"/>
            <a:ext cx="574905" cy="534926"/>
          </a:xfrm>
          <a:prstGeom prst="rect">
            <a:avLst/>
          </a:prstGeom>
        </p:spPr>
      </p:pic>
      <p:pic>
        <p:nvPicPr>
          <p:cNvPr id="86" name="Graphic 85" descr="Chevron arrows with solid fil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3121" y="4296510"/>
            <a:ext cx="574905" cy="534926"/>
          </a:xfrm>
          <a:prstGeom prst="rect">
            <a:avLst/>
          </a:prstGeom>
        </p:spPr>
      </p:pic>
      <p:pic>
        <p:nvPicPr>
          <p:cNvPr id="87" name="Graphic 86" descr="Chevron arrows with solid fil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3121" y="5371476"/>
            <a:ext cx="574905" cy="534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  <p:bldP spid="19" grpId="0"/>
      <p:bldP spid="22" grpId="0" bldLvl="0" animBg="1"/>
      <p:bldP spid="23" grpId="0" bldLvl="0" animBg="1"/>
      <p:bldP spid="24" grpId="0" bldLvl="0" animBg="1"/>
      <p:bldP spid="25" grpId="0" bldLvl="0" animBg="1"/>
      <p:bldP spid="28" grpId="0" bldLvl="0" animBg="1"/>
      <p:bldP spid="29" grpId="0" bldLvl="0" animBg="1"/>
      <p:bldP spid="30" grpId="0" bldLvl="0" animBg="1"/>
      <p:bldP spid="3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7901" y="5429128"/>
            <a:ext cx="302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+mj-lt"/>
              </a:rPr>
              <a:t>Resources</a:t>
            </a:r>
            <a:endParaRPr lang="en-US" b="1">
              <a:latin typeface="+mj-lt"/>
            </a:endParaRPr>
          </a:p>
        </p:txBody>
      </p:sp>
      <p:cxnSp>
        <p:nvCxnSpPr>
          <p:cNvPr id="9" name="Straight Connector 8"/>
          <p:cNvCxnSpPr>
            <a:endCxn id="7" idx="0"/>
          </p:cNvCxnSpPr>
          <p:nvPr/>
        </p:nvCxnSpPr>
        <p:spPr>
          <a:xfrm>
            <a:off x="2602523" y="4248445"/>
            <a:ext cx="0" cy="1180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20749" y="4761915"/>
            <a:ext cx="0" cy="654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9459" y="4747847"/>
            <a:ext cx="0" cy="654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11635" y="5401995"/>
            <a:ext cx="3029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+mj-lt"/>
              </a:rPr>
              <a:t>Exploratory Data </a:t>
            </a:r>
            <a:endParaRPr lang="en-US" b="1">
              <a:latin typeface="+mj-lt"/>
            </a:endParaRPr>
          </a:p>
          <a:p>
            <a:pPr algn="ctr"/>
            <a:r>
              <a:rPr lang="en-US" b="1">
                <a:latin typeface="+mj-lt"/>
              </a:rPr>
              <a:t>Analysis(EDA)</a:t>
            </a:r>
            <a:endParaRPr lang="en-US" b="1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54837" y="5430300"/>
            <a:ext cx="302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+mj-lt"/>
              </a:rPr>
              <a:t>Validation and Testing</a:t>
            </a:r>
            <a:endParaRPr lang="en-US" b="1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88632" y="1517830"/>
            <a:ext cx="32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+mj-lt"/>
              </a:rPr>
              <a:t>Modelling</a:t>
            </a:r>
            <a:endParaRPr lang="en-US" b="1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42490" y="1503677"/>
            <a:ext cx="277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+mj-lt"/>
              </a:rPr>
              <a:t>Optimization</a:t>
            </a:r>
            <a:endParaRPr lang="en-US" b="1">
              <a:latin typeface="+mj-lt"/>
            </a:endParaRPr>
          </a:p>
        </p:txBody>
      </p:sp>
      <p:pic>
        <p:nvPicPr>
          <p:cNvPr id="23" name="Graphic 22" descr="Flag with solid fi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39" y="1441937"/>
            <a:ext cx="914400" cy="914400"/>
          </a:xfrm>
          <a:prstGeom prst="rect">
            <a:avLst/>
          </a:prstGeom>
        </p:spPr>
      </p:pic>
      <p:pic>
        <p:nvPicPr>
          <p:cNvPr id="24" name="Graphic 23" descr="Flag with solid fi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8649" y="3833447"/>
            <a:ext cx="914400" cy="9144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621323" y="2417932"/>
            <a:ext cx="3029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+mj-lt"/>
              </a:rPr>
              <a:t>Understanding</a:t>
            </a:r>
            <a:endParaRPr lang="en-US" b="1">
              <a:latin typeface="+mj-lt"/>
            </a:endParaRPr>
          </a:p>
          <a:p>
            <a:pPr algn="ctr"/>
            <a:r>
              <a:rPr lang="en-US" b="1">
                <a:latin typeface="+mj-lt"/>
              </a:rPr>
              <a:t>Problem</a:t>
            </a:r>
            <a:endParaRPr lang="en-IN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54774" y="4853744"/>
            <a:ext cx="3029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+mj-lt"/>
              </a:rPr>
              <a:t>Deliver the </a:t>
            </a:r>
            <a:endParaRPr lang="en-US" b="1">
              <a:latin typeface="+mj-lt"/>
            </a:endParaRPr>
          </a:p>
          <a:p>
            <a:pPr algn="ctr"/>
            <a:r>
              <a:rPr lang="en-US" b="1">
                <a:latin typeface="+mj-lt"/>
              </a:rPr>
              <a:t>Model</a:t>
            </a:r>
            <a:endParaRPr lang="en-IN">
              <a:latin typeface="+mj-lt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964745" y="1899137"/>
            <a:ext cx="0" cy="562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2"/>
          </p:cNvCxnSpPr>
          <p:nvPr/>
        </p:nvCxnSpPr>
        <p:spPr>
          <a:xfrm>
            <a:off x="6804070" y="1887162"/>
            <a:ext cx="0" cy="480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9" idx="2"/>
          </p:cNvCxnSpPr>
          <p:nvPr/>
        </p:nvCxnSpPr>
        <p:spPr>
          <a:xfrm>
            <a:off x="9629330" y="1873009"/>
            <a:ext cx="0" cy="617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146539" y="184538"/>
            <a:ext cx="11233150" cy="553462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Road map of Solution design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349307" y="1529805"/>
            <a:ext cx="32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+mj-lt"/>
              </a:rPr>
              <a:t>Hypothesis</a:t>
            </a:r>
            <a:endParaRPr lang="en-US" b="1">
              <a:latin typeface="+mj-lt"/>
            </a:endParaRPr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0350182" y="6603201"/>
            <a:ext cx="1841818" cy="254799"/>
          </a:xfrm>
        </p:spPr>
        <p:txBody>
          <a:bodyPr/>
          <a:lstStyle/>
          <a:p>
            <a:r>
              <a:rPr lang="en-US"/>
              <a:t>Proprietary and Confidential</a:t>
            </a:r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83580" y="6519035"/>
            <a:ext cx="546416" cy="254799"/>
          </a:xfrm>
        </p:spPr>
        <p:txBody>
          <a:bodyPr/>
          <a:lstStyle/>
          <a:p>
            <a:fld id="{3DD8A316-1690-4C62-9DF0-0D0BBB2020CF}" type="slidenum">
              <a:rPr lang="en-US" sz="900" smtClean="0"/>
            </a:fld>
            <a:r>
              <a:rPr lang="en-US"/>
              <a:t> 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88632" y="1228463"/>
            <a:ext cx="32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+mj-lt"/>
              </a:rPr>
              <a:t>05/04/21</a:t>
            </a:r>
            <a:endParaRPr lang="en-US" b="1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653957" y="5429128"/>
            <a:ext cx="32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+mj-lt"/>
              </a:rPr>
              <a:t>10/05/21</a:t>
            </a:r>
            <a:endParaRPr lang="en-US" b="1">
              <a:latin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3234</Words>
  <Application>WPS Presentation</Application>
  <PresentationFormat>Widescreen</PresentationFormat>
  <Paragraphs>185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Montserrat</vt:lpstr>
      <vt:lpstr>Segoe Print</vt:lpstr>
      <vt:lpstr>Montserrat Medium</vt:lpstr>
      <vt:lpstr>Open Sans</vt:lpstr>
      <vt:lpstr>Calibri</vt:lpstr>
      <vt:lpstr>FontAwesome</vt:lpstr>
      <vt:lpstr>Neris Thin</vt:lpstr>
      <vt:lpstr>Office Theme</vt:lpstr>
      <vt:lpstr>PowerPoint 演示文稿</vt:lpstr>
      <vt:lpstr>Xxx xxx xxx xxxxxx x</vt:lpstr>
      <vt:lpstr>Recap on Problem Context</vt:lpstr>
      <vt:lpstr>We have 15 features available in the given data sets</vt:lpstr>
      <vt:lpstr>Our process </vt:lpstr>
      <vt:lpstr>Road map of Solution design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surya</cp:lastModifiedBy>
  <cp:revision>2</cp:revision>
  <dcterms:created xsi:type="dcterms:W3CDTF">2022-10-07T04:10:20Z</dcterms:created>
  <dcterms:modified xsi:type="dcterms:W3CDTF">2022-10-07T04:16:51Z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91F076BADEE74335A512AA5DD734CFBC</vt:lpwstr>
  </property>
  <property fmtid="{D5CDD505-2E9C-101B-9397-08002B2CF9AE}" pid="3" name="KSOProductBuildVer">
    <vt:lpwstr>1033-11.2.0.11306</vt:lpwstr>
  </property>
</Properties>
</file>